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84" r:id="rId3"/>
    <p:sldId id="317" r:id="rId4"/>
    <p:sldId id="310" r:id="rId5"/>
    <p:sldId id="316" r:id="rId6"/>
    <p:sldId id="303" r:id="rId7"/>
    <p:sldId id="312" r:id="rId8"/>
    <p:sldId id="304" r:id="rId9"/>
    <p:sldId id="300" r:id="rId10"/>
    <p:sldId id="318" r:id="rId11"/>
    <p:sldId id="320" r:id="rId12"/>
    <p:sldId id="321" r:id="rId13"/>
    <p:sldId id="323" r:id="rId14"/>
    <p:sldId id="322" r:id="rId15"/>
    <p:sldId id="31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A50021"/>
    <a:srgbClr val="FF0000"/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7" autoAdjust="0"/>
  </p:normalViewPr>
  <p:slideViewPr>
    <p:cSldViewPr>
      <p:cViewPr varScale="1">
        <p:scale>
          <a:sx n="69" d="100"/>
          <a:sy n="69" d="100"/>
        </p:scale>
        <p:origin x="-139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F275AF-E4F9-47F8-9D2C-3B652102E9A5}" type="datetimeFigureOut">
              <a:rPr lang="ru-RU" smtClean="0"/>
              <a:pPr/>
              <a:t>02.09.2013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EFDE84-7640-4D83-9ACC-9332F996A8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0623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A245-CA86-4858-8C3E-9E7B3DEB30ED}" type="datetimeFigureOut">
              <a:rPr lang="ru-RU" smtClean="0"/>
              <a:pPr/>
              <a:t>02.09.2013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A3DE-2EC9-4C05-B1FD-DD8767A94B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A245-CA86-4858-8C3E-9E7B3DEB30ED}" type="datetimeFigureOut">
              <a:rPr lang="ru-RU" smtClean="0"/>
              <a:pPr/>
              <a:t>02.09.2013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A3DE-2EC9-4C05-B1FD-DD8767A94B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A245-CA86-4858-8C3E-9E7B3DEB30ED}" type="datetimeFigureOut">
              <a:rPr lang="ru-RU" smtClean="0"/>
              <a:pPr/>
              <a:t>02.09.2013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A3DE-2EC9-4C05-B1FD-DD8767A94B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A245-CA86-4858-8C3E-9E7B3DEB30ED}" type="datetimeFigureOut">
              <a:rPr lang="ru-RU" smtClean="0"/>
              <a:pPr/>
              <a:t>02.09.2013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A3DE-2EC9-4C05-B1FD-DD8767A94B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A245-CA86-4858-8C3E-9E7B3DEB30ED}" type="datetimeFigureOut">
              <a:rPr lang="ru-RU" smtClean="0"/>
              <a:pPr/>
              <a:t>02.09.2013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A3DE-2EC9-4C05-B1FD-DD8767A94B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A245-CA86-4858-8C3E-9E7B3DEB30ED}" type="datetimeFigureOut">
              <a:rPr lang="ru-RU" smtClean="0"/>
              <a:pPr/>
              <a:t>02.09.2013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A3DE-2EC9-4C05-B1FD-DD8767A94B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A245-CA86-4858-8C3E-9E7B3DEB30ED}" type="datetimeFigureOut">
              <a:rPr lang="ru-RU" smtClean="0"/>
              <a:pPr/>
              <a:t>02.09.2013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A3DE-2EC9-4C05-B1FD-DD8767A94B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A245-CA86-4858-8C3E-9E7B3DEB30ED}" type="datetimeFigureOut">
              <a:rPr lang="ru-RU" smtClean="0"/>
              <a:pPr/>
              <a:t>02.09.2013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A3DE-2EC9-4C05-B1FD-DD8767A94B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A245-CA86-4858-8C3E-9E7B3DEB30ED}" type="datetimeFigureOut">
              <a:rPr lang="ru-RU" smtClean="0"/>
              <a:pPr/>
              <a:t>02.09.2013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A3DE-2EC9-4C05-B1FD-DD8767A94B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A245-CA86-4858-8C3E-9E7B3DEB30ED}" type="datetimeFigureOut">
              <a:rPr lang="ru-RU" smtClean="0"/>
              <a:pPr/>
              <a:t>02.09.2013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A3DE-2EC9-4C05-B1FD-DD8767A94B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A245-CA86-4858-8C3E-9E7B3DEB30ED}" type="datetimeFigureOut">
              <a:rPr lang="ru-RU" smtClean="0"/>
              <a:pPr/>
              <a:t>02.09.2013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A3DE-2EC9-4C05-B1FD-DD8767A94B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9A245-CA86-4858-8C3E-9E7B3DEB30ED}" type="datetimeFigureOut">
              <a:rPr lang="ru-RU" smtClean="0"/>
              <a:pPr/>
              <a:t>02.09.2013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CA3DE-2EC9-4C05-B1FD-DD8767A94B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357694"/>
            <a:ext cx="7848872" cy="250030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Факторы, которые влияют на безопасность движения</a:t>
            </a:r>
            <a:r>
              <a:rPr lang="en-US" sz="4000" b="1" dirty="0" smtClean="0">
                <a:solidFill>
                  <a:schemeClr val="bg1"/>
                </a:solidFill>
              </a:rPr>
              <a:t/>
            </a:r>
            <a:br>
              <a:rPr lang="en-US" sz="4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/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Ялта - 2013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928669"/>
            <a:ext cx="82868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endParaRPr lang="uk-UA" sz="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  <a:defRPr/>
            </a:pPr>
            <a:endParaRPr lang="uk-UA" sz="800" dirty="0" smtClean="0">
              <a:cs typeface="Arial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3600" b="1" dirty="0">
                <a:solidFill>
                  <a:srgbClr val="C00000"/>
                </a:solidFill>
              </a:rPr>
              <a:t>Факторы, которые влияют на безопасность движения</a:t>
            </a:r>
            <a:r>
              <a:rPr lang="en-US" sz="4000" b="1" dirty="0">
                <a:solidFill>
                  <a:schemeClr val="bg1"/>
                </a:solidFill>
              </a:rPr>
              <a:t/>
            </a:r>
            <a:br>
              <a:rPr lang="en-US" sz="4000" b="1" dirty="0">
                <a:solidFill>
                  <a:schemeClr val="bg1"/>
                </a:solidFill>
              </a:rPr>
            </a:b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80996" y="4572008"/>
            <a:ext cx="5491202" cy="22859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indent="449263" algn="just">
              <a:lnSpc>
                <a:spcPct val="90000"/>
              </a:lnSpc>
              <a:spcBef>
                <a:spcPct val="20000"/>
              </a:spcBef>
              <a:tabLst>
                <a:tab pos="0" algn="l"/>
              </a:tabLst>
            </a:pPr>
            <a:r>
              <a:rPr lang="uk-UA" sz="1600" dirty="0" smtClean="0">
                <a:ea typeface="Segoe UI" pitchFamily="34" charset="0"/>
                <a:cs typeface="Segoe UI" pitchFamily="34" charset="0"/>
              </a:rPr>
              <a:t>П</a:t>
            </a:r>
            <a:r>
              <a:rPr kumimoji="0" lang="uk-UA" sz="1600" b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о </a:t>
            </a:r>
            <a:r>
              <a:rPr kumimoji="0" lang="uk-UA" sz="1600" b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данным</a:t>
            </a:r>
            <a:r>
              <a:rPr kumimoji="0" lang="uk-UA" sz="1600" b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 </a:t>
            </a:r>
            <a:r>
              <a:rPr kumimoji="0" lang="uk-UA" sz="1600" b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исследования</a:t>
            </a:r>
            <a:r>
              <a:rPr kumimoji="0" lang="uk-UA" sz="1600" b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 </a:t>
            </a:r>
            <a:r>
              <a:rPr kumimoji="0" lang="uk-UA" sz="1600" b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возрастает</a:t>
            </a:r>
            <a:r>
              <a:rPr kumimoji="0" lang="uk-UA" sz="1600" b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 </a:t>
            </a:r>
            <a:r>
              <a:rPr kumimoji="0" lang="uk-UA" sz="1600" b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вероятность</a:t>
            </a:r>
            <a:r>
              <a:rPr kumimoji="0" lang="uk-UA" sz="1600" b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 </a:t>
            </a:r>
            <a:r>
              <a:rPr kumimoji="0" lang="uk-UA" sz="1600" b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совершения</a:t>
            </a:r>
            <a:r>
              <a:rPr kumimoji="0" lang="uk-UA" sz="1600" b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 ДТП у </a:t>
            </a:r>
            <a:r>
              <a:rPr kumimoji="0" lang="uk-UA" sz="1600" b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водителей</a:t>
            </a:r>
            <a:r>
              <a:rPr kumimoji="0" lang="uk-UA" sz="1600" b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 с </a:t>
            </a:r>
            <a:r>
              <a:rPr kumimoji="0" lang="uk-UA" sz="1600" b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заболеваниями</a:t>
            </a:r>
            <a:r>
              <a:rPr kumimoji="0" lang="uk-UA" sz="1600" b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:</a:t>
            </a:r>
          </a:p>
          <a:p>
            <a:pPr lvl="0" indent="449263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tabLst>
                <a:tab pos="0" algn="l"/>
              </a:tabLst>
            </a:pPr>
            <a:r>
              <a:rPr lang="ru-RU" sz="1600" dirty="0" smtClean="0">
                <a:ea typeface="Segoe UI" pitchFamily="34" charset="0"/>
                <a:cs typeface="Segoe UI" pitchFamily="34" charset="0"/>
              </a:rPr>
              <a:t>на 10% </a:t>
            </a:r>
            <a:r>
              <a:rPr lang="ru-RU" sz="1600" dirty="0" err="1" smtClean="0">
                <a:ea typeface="Segoe UI" pitchFamily="34" charset="0"/>
                <a:cs typeface="Segoe UI" pitchFamily="34" charset="0"/>
              </a:rPr>
              <a:t>сердечно-сосудистой</a:t>
            </a:r>
            <a:r>
              <a:rPr lang="ru-RU" sz="1600" dirty="0" smtClean="0">
                <a:ea typeface="Segoe UI" pitchFamily="34" charset="0"/>
                <a:cs typeface="Segoe UI" pitchFamily="34" charset="0"/>
              </a:rPr>
              <a:t> системы</a:t>
            </a:r>
          </a:p>
          <a:p>
            <a:pPr lvl="0" indent="449263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tabLst>
                <a:tab pos="0" algn="l"/>
              </a:tabLst>
            </a:pPr>
            <a:r>
              <a:rPr lang="ru-RU" sz="1600" dirty="0" smtClean="0">
                <a:ea typeface="Segoe UI" pitchFamily="34" charset="0"/>
                <a:cs typeface="Segoe UI" pitchFamily="34" charset="0"/>
              </a:rPr>
              <a:t>н</a:t>
            </a:r>
            <a:r>
              <a:rPr kumimoji="0" lang="ru-RU" sz="1600" b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а 16%</a:t>
            </a:r>
            <a:r>
              <a:rPr kumimoji="0" lang="ru-RU" sz="1600" b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 желудочно-кишечного тракта</a:t>
            </a:r>
          </a:p>
          <a:p>
            <a:pPr lvl="0" indent="449263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tabLst>
                <a:tab pos="0" algn="l"/>
              </a:tabLst>
            </a:pPr>
            <a:r>
              <a:rPr lang="ru-RU" sz="1600" dirty="0" smtClean="0">
                <a:ea typeface="Segoe UI" pitchFamily="34" charset="0"/>
                <a:cs typeface="Segoe UI" pitchFamily="34" charset="0"/>
              </a:rPr>
              <a:t>н</a:t>
            </a:r>
            <a:r>
              <a:rPr lang="ru-RU" sz="1600" baseline="0" dirty="0" smtClean="0">
                <a:ea typeface="Segoe UI" pitchFamily="34" charset="0"/>
                <a:cs typeface="Segoe UI" pitchFamily="34" charset="0"/>
              </a:rPr>
              <a:t>а</a:t>
            </a:r>
            <a:r>
              <a:rPr lang="ru-RU" sz="1600" dirty="0" smtClean="0">
                <a:ea typeface="Segoe UI" pitchFamily="34" charset="0"/>
                <a:cs typeface="Segoe UI" pitchFamily="34" charset="0"/>
              </a:rPr>
              <a:t> 33% нервной </a:t>
            </a:r>
            <a:r>
              <a:rPr lang="ru-RU" sz="1600" dirty="0" smtClean="0">
                <a:ea typeface="Segoe UI" pitchFamily="34" charset="0"/>
                <a:cs typeface="Segoe UI" pitchFamily="34" charset="0"/>
              </a:rPr>
              <a:t>системы</a:t>
            </a:r>
            <a:endParaRPr kumimoji="0" lang="uk-UA" sz="1600" b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  <a:p>
            <a:pPr lvl="0" indent="449263" algn="just">
              <a:lnSpc>
                <a:spcPct val="90000"/>
              </a:lnSpc>
              <a:spcBef>
                <a:spcPct val="20000"/>
              </a:spcBef>
              <a:tabLst>
                <a:tab pos="0" algn="l"/>
              </a:tabLst>
            </a:pPr>
            <a:endParaRPr kumimoji="0" lang="uk-UA" sz="1400" b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 descr="C:\Users\Irochka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286513" y="4714884"/>
            <a:ext cx="2857488" cy="214311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00034" y="1142984"/>
            <a:ext cx="84296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ru-RU" sz="2800" dirty="0" smtClean="0"/>
              <a:t>Наличие договора страхования</a:t>
            </a:r>
            <a:endParaRPr lang="ru-RU" sz="2800" i="1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endParaRPr lang="ru-RU" sz="28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2800" dirty="0" smtClean="0">
                <a:cs typeface="Arial" pitchFamily="34" charset="0"/>
              </a:rPr>
              <a:t>Соблюдение техники безопасности</a:t>
            </a:r>
          </a:p>
          <a:p>
            <a:pPr>
              <a:buFont typeface="Wingdings" pitchFamily="2" charset="2"/>
              <a:buChar char="Ø"/>
              <a:defRPr/>
            </a:pPr>
            <a:endParaRPr lang="ru-RU" sz="28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2800" dirty="0" smtClean="0">
                <a:cs typeface="Arial" pitchFamily="34" charset="0"/>
              </a:rPr>
              <a:t>Прием алкоголя, наркотических и психотропных средств</a:t>
            </a:r>
          </a:p>
        </p:txBody>
      </p:sp>
    </p:spTree>
    <p:extLst>
      <p:ext uri="{BB962C8B-B14F-4D97-AF65-F5344CB8AC3E}">
        <p14:creationId xmlns:p14="http://schemas.microsoft.com/office/powerpoint/2010/main" xmlns="" val="1253898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928669"/>
            <a:ext cx="82868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endParaRPr lang="uk-UA" sz="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  <a:defRPr/>
            </a:pPr>
            <a:endParaRPr lang="uk-UA" sz="800" dirty="0" smtClean="0">
              <a:cs typeface="Arial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3600" b="1" dirty="0">
                <a:solidFill>
                  <a:srgbClr val="C00000"/>
                </a:solidFill>
              </a:rPr>
              <a:t>Факторы, которые влияют на безопасность движения</a:t>
            </a:r>
            <a:r>
              <a:rPr lang="en-US" sz="4000" b="1" dirty="0">
                <a:solidFill>
                  <a:schemeClr val="bg1"/>
                </a:solidFill>
              </a:rPr>
              <a:t/>
            </a:r>
            <a:br>
              <a:rPr lang="en-US" sz="4000" b="1" dirty="0">
                <a:solidFill>
                  <a:schemeClr val="bg1"/>
                </a:solidFill>
              </a:rPr>
            </a:b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686800" cy="5286412"/>
          </a:xfrm>
        </p:spPr>
        <p:txBody>
          <a:bodyPr>
            <a:normAutofit fontScale="32500" lnSpcReduction="20000"/>
          </a:bodyPr>
          <a:lstStyle/>
          <a:p>
            <a:pPr>
              <a:buFont typeface="Wingdings" pitchFamily="2" charset="2"/>
              <a:buChar char="Ø"/>
              <a:defRPr/>
            </a:pPr>
            <a:endParaRPr lang="uk-UA" sz="96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uk-UA" sz="8600" dirty="0" err="1" smtClean="0">
                <a:cs typeface="Arial" pitchFamily="34" charset="0"/>
              </a:rPr>
              <a:t>Выполнение</a:t>
            </a:r>
            <a:r>
              <a:rPr lang="uk-UA" sz="8600" dirty="0" smtClean="0">
                <a:cs typeface="Arial" pitchFamily="34" charset="0"/>
              </a:rPr>
              <a:t> </a:t>
            </a:r>
            <a:r>
              <a:rPr lang="uk-UA" sz="8600" dirty="0" err="1" smtClean="0">
                <a:cs typeface="Arial" pitchFamily="34" charset="0"/>
              </a:rPr>
              <a:t>водителем</a:t>
            </a:r>
            <a:r>
              <a:rPr lang="uk-UA" sz="8600" dirty="0" smtClean="0">
                <a:cs typeface="Arial" pitchFamily="34" charset="0"/>
              </a:rPr>
              <a:t> </a:t>
            </a:r>
            <a:r>
              <a:rPr lang="uk-UA" sz="8600" b="1" dirty="0" smtClean="0">
                <a:cs typeface="Arial" pitchFamily="34" charset="0"/>
              </a:rPr>
              <a:t>не </a:t>
            </a:r>
            <a:r>
              <a:rPr lang="uk-UA" sz="8600" b="1" dirty="0" err="1" smtClean="0">
                <a:cs typeface="Arial" pitchFamily="34" charset="0"/>
              </a:rPr>
              <a:t>его</a:t>
            </a:r>
            <a:r>
              <a:rPr lang="uk-UA" sz="8600" b="1" dirty="0">
                <a:cs typeface="Arial" pitchFamily="34" charset="0"/>
              </a:rPr>
              <a:t> </a:t>
            </a:r>
            <a:r>
              <a:rPr lang="uk-UA" sz="8600" dirty="0" err="1">
                <a:cs typeface="Arial" pitchFamily="34" charset="0"/>
              </a:rPr>
              <a:t>функциональных</a:t>
            </a:r>
            <a:r>
              <a:rPr lang="uk-UA" sz="8600" dirty="0">
                <a:cs typeface="Arial" pitchFamily="34" charset="0"/>
              </a:rPr>
              <a:t> </a:t>
            </a:r>
            <a:r>
              <a:rPr lang="uk-UA" sz="8600" dirty="0" err="1" smtClean="0">
                <a:cs typeface="Arial" pitchFamily="34" charset="0"/>
              </a:rPr>
              <a:t>обязанностей</a:t>
            </a:r>
            <a:endParaRPr lang="uk-UA" sz="8600" dirty="0" smtClean="0">
              <a:cs typeface="Arial" pitchFamily="34" charset="0"/>
            </a:endParaRPr>
          </a:p>
          <a:p>
            <a:pPr>
              <a:buNone/>
              <a:defRPr/>
            </a:pPr>
            <a:endParaRPr lang="uk-UA" sz="86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8600" dirty="0" smtClean="0">
                <a:cs typeface="Arial" pitchFamily="34" charset="0"/>
              </a:rPr>
              <a:t>Практические навыки оказания первой медицинской помощи</a:t>
            </a:r>
          </a:p>
          <a:p>
            <a:pPr>
              <a:buFont typeface="Wingdings" pitchFamily="2" charset="2"/>
              <a:buChar char="Ø"/>
              <a:defRPr/>
            </a:pPr>
            <a:endParaRPr lang="ru-RU" sz="8600" dirty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8600" dirty="0" smtClean="0">
                <a:cs typeface="Arial" pitchFamily="34" charset="0"/>
              </a:rPr>
              <a:t>Укомплектованность медицинской аптечки на транспорте</a:t>
            </a:r>
            <a:endParaRPr lang="uk-UA" sz="86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endParaRPr lang="uk-UA" sz="7400" dirty="0" smtClean="0">
              <a:cs typeface="Arial" pitchFamily="34" charset="0"/>
            </a:endParaRPr>
          </a:p>
          <a:p>
            <a:pPr>
              <a:buNone/>
              <a:defRPr/>
            </a:pPr>
            <a:r>
              <a:rPr lang="ru-RU" sz="7400" dirty="0" smtClean="0">
                <a:cs typeface="Arial" pitchFamily="34" charset="0"/>
              </a:rPr>
              <a:t>       </a:t>
            </a:r>
            <a:endParaRPr lang="uk-UA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  <a:defRPr/>
            </a:pPr>
            <a:endParaRPr lang="uk-UA" sz="3000" dirty="0" smtClean="0">
              <a:cs typeface="Arial" pitchFamily="34" charset="0"/>
            </a:endParaRPr>
          </a:p>
          <a:p>
            <a:pPr marL="514350" indent="-514350">
              <a:buNone/>
            </a:pP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929197"/>
            <a:ext cx="2987824" cy="1928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53898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928669"/>
            <a:ext cx="82868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endParaRPr lang="uk-UA" sz="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  <a:defRPr/>
            </a:pPr>
            <a:endParaRPr lang="uk-UA" sz="800" dirty="0" smtClean="0">
              <a:cs typeface="Arial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332657"/>
            <a:ext cx="8229600" cy="596012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Для улучшения ситуации необходимо:</a:t>
            </a:r>
            <a:r>
              <a:rPr lang="en-US" sz="4000" b="1" dirty="0">
                <a:solidFill>
                  <a:schemeClr val="bg1"/>
                </a:solidFill>
              </a:rPr>
              <a:t/>
            </a:r>
            <a:br>
              <a:rPr lang="en-US" sz="4000" b="1" dirty="0">
                <a:solidFill>
                  <a:schemeClr val="bg1"/>
                </a:solidFill>
              </a:rPr>
            </a:b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539552" y="836712"/>
            <a:ext cx="8604448" cy="602128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  <a:defRPr/>
            </a:pPr>
            <a:endParaRPr lang="uk-UA" sz="34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uk-UA" sz="4600" dirty="0" err="1" smtClean="0">
                <a:cs typeface="Arial" pitchFamily="34" charset="0"/>
              </a:rPr>
              <a:t>Усовершенствование</a:t>
            </a:r>
            <a:r>
              <a:rPr lang="uk-UA" sz="4600" dirty="0" smtClean="0">
                <a:cs typeface="Arial" pitchFamily="34" charset="0"/>
              </a:rPr>
              <a:t> </a:t>
            </a:r>
            <a:r>
              <a:rPr lang="uk-UA" sz="4600" dirty="0" err="1" smtClean="0">
                <a:cs typeface="Arial" pitchFamily="34" charset="0"/>
              </a:rPr>
              <a:t>соотве</a:t>
            </a:r>
            <a:r>
              <a:rPr lang="ru-RU" sz="4600" dirty="0" err="1" smtClean="0">
                <a:cs typeface="Arial" pitchFamily="34" charset="0"/>
              </a:rPr>
              <a:t>тствующей</a:t>
            </a:r>
            <a:r>
              <a:rPr lang="ru-RU" sz="4600" dirty="0" smtClean="0">
                <a:cs typeface="Arial" pitchFamily="34" charset="0"/>
              </a:rPr>
              <a:t> законодательной и нормативной правовой базы по работе водительских комиссий, </a:t>
            </a:r>
            <a:r>
              <a:rPr lang="ru-RU" sz="4600" dirty="0" err="1" smtClean="0">
                <a:cs typeface="Arial" pitchFamily="34" charset="0"/>
              </a:rPr>
              <a:t>предрейсовых</a:t>
            </a:r>
            <a:r>
              <a:rPr lang="ru-RU" sz="4600" dirty="0" smtClean="0">
                <a:cs typeface="Arial" pitchFamily="34" charset="0"/>
              </a:rPr>
              <a:t> медицинских осмотров</a:t>
            </a:r>
          </a:p>
          <a:p>
            <a:pPr>
              <a:buFont typeface="Wingdings" pitchFamily="2" charset="2"/>
              <a:buChar char="Ø"/>
              <a:defRPr/>
            </a:pPr>
            <a:endParaRPr lang="ru-RU" sz="46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4600" dirty="0" smtClean="0">
                <a:cs typeface="Arial" pitchFamily="34" charset="0"/>
              </a:rPr>
              <a:t>Создание единой </a:t>
            </a:r>
            <a:r>
              <a:rPr lang="ru-RU" sz="4600" dirty="0" smtClean="0">
                <a:cs typeface="Arial" pitchFamily="34" charset="0"/>
              </a:rPr>
              <a:t>базы данных </a:t>
            </a:r>
            <a:r>
              <a:rPr lang="ru-RU" sz="4600" dirty="0" smtClean="0">
                <a:cs typeface="Arial" pitchFamily="34" charset="0"/>
              </a:rPr>
              <a:t>перенесших инфаркт миокарда, состоящих на учете в </a:t>
            </a:r>
            <a:r>
              <a:rPr lang="ru-RU" sz="4600" dirty="0" err="1" smtClean="0">
                <a:cs typeface="Arial" pitchFamily="34" charset="0"/>
              </a:rPr>
              <a:t>наркоцентрах</a:t>
            </a:r>
            <a:r>
              <a:rPr lang="ru-RU" sz="4600" dirty="0" smtClean="0">
                <a:cs typeface="Arial" pitchFamily="34" charset="0"/>
              </a:rPr>
              <a:t>, психиатрических больницах</a:t>
            </a:r>
          </a:p>
          <a:p>
            <a:pPr>
              <a:buFont typeface="Wingdings" pitchFamily="2" charset="2"/>
              <a:buChar char="Ø"/>
              <a:defRPr/>
            </a:pPr>
            <a:endParaRPr lang="ru-RU" sz="46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4600" dirty="0" smtClean="0">
                <a:cs typeface="Arial" pitchFamily="34" charset="0"/>
              </a:rPr>
              <a:t>Контроль за психическим и психологическим состоянием водителей (открытие кабинетов психологической разгрузки на предприятиях), создание современной медицинской технологии направленной на выявление среди водителей группы </a:t>
            </a:r>
            <a:r>
              <a:rPr lang="ru-RU" sz="4600" dirty="0" smtClean="0">
                <a:cs typeface="Arial" pitchFamily="34" charset="0"/>
              </a:rPr>
              <a:t>риска, выявление различных форм </a:t>
            </a:r>
            <a:r>
              <a:rPr lang="ru-RU" sz="4600" dirty="0" err="1" smtClean="0">
                <a:cs typeface="Arial" pitchFamily="34" charset="0"/>
              </a:rPr>
              <a:t>предболезненных</a:t>
            </a:r>
            <a:r>
              <a:rPr lang="ru-RU" sz="4600" dirty="0" smtClean="0">
                <a:cs typeface="Arial" pitchFamily="34" charset="0"/>
              </a:rPr>
              <a:t> состояний снижающих профессиональную деятельность</a:t>
            </a:r>
            <a:endParaRPr lang="ru-RU" sz="46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endParaRPr lang="ru-RU" sz="46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endParaRPr lang="ru-RU" sz="34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endParaRPr lang="uk-UA" sz="1600" dirty="0" smtClean="0">
              <a:cs typeface="Arial" pitchFamily="34" charset="0"/>
            </a:endParaRPr>
          </a:p>
          <a:p>
            <a:pPr>
              <a:buNone/>
              <a:defRPr/>
            </a:pPr>
            <a:r>
              <a:rPr lang="ru-RU" sz="7400" dirty="0" smtClean="0">
                <a:cs typeface="Arial" pitchFamily="34" charset="0"/>
              </a:rPr>
              <a:t>       </a:t>
            </a:r>
            <a:endParaRPr lang="uk-UA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  <a:defRPr/>
            </a:pPr>
            <a:endParaRPr lang="uk-UA" sz="3000" dirty="0" smtClean="0">
              <a:cs typeface="Arial" pitchFamily="34" charset="0"/>
            </a:endParaRPr>
          </a:p>
          <a:p>
            <a:pPr marL="514350" indent="-51435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53898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928669"/>
            <a:ext cx="82868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endParaRPr lang="uk-UA" sz="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  <a:defRPr/>
            </a:pPr>
            <a:endParaRPr lang="uk-UA" sz="800" dirty="0" smtClean="0">
              <a:cs typeface="Arial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332657"/>
            <a:ext cx="8229600" cy="596012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Для улучшения ситуации необходимо:</a:t>
            </a:r>
            <a:r>
              <a:rPr lang="en-US" sz="4000" b="1" dirty="0">
                <a:solidFill>
                  <a:schemeClr val="bg1"/>
                </a:solidFill>
              </a:rPr>
              <a:t/>
            </a:r>
            <a:br>
              <a:rPr lang="en-US" sz="4000" b="1" dirty="0">
                <a:solidFill>
                  <a:schemeClr val="bg1"/>
                </a:solidFill>
              </a:rPr>
            </a:b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539552" y="836712"/>
            <a:ext cx="8390166" cy="366385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  <a:defRPr/>
            </a:pPr>
            <a:endParaRPr lang="uk-UA" sz="34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endParaRPr lang="ru-RU" sz="46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4600" dirty="0" smtClean="0">
                <a:cs typeface="Arial" pitchFamily="34" charset="0"/>
              </a:rPr>
              <a:t>Страхование по ДМС коллективов и семей автоперевозчиков </a:t>
            </a:r>
          </a:p>
          <a:p>
            <a:pPr>
              <a:buFont typeface="Wingdings" pitchFamily="2" charset="2"/>
              <a:buChar char="Ø"/>
              <a:defRPr/>
            </a:pPr>
            <a:endParaRPr lang="ru-RU" sz="3400" dirty="0" smtClean="0">
              <a:cs typeface="Arial" pitchFamily="34" charset="0"/>
            </a:endParaRPr>
          </a:p>
          <a:p>
            <a:pPr>
              <a:buNone/>
              <a:defRPr/>
            </a:pPr>
            <a:endParaRPr lang="ru-RU" sz="34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endParaRPr lang="ru-RU" sz="34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endParaRPr lang="uk-UA" sz="1600" dirty="0" smtClean="0">
              <a:cs typeface="Arial" pitchFamily="34" charset="0"/>
            </a:endParaRPr>
          </a:p>
          <a:p>
            <a:pPr>
              <a:buNone/>
              <a:defRPr/>
            </a:pPr>
            <a:r>
              <a:rPr lang="ru-RU" sz="7400" dirty="0" smtClean="0">
                <a:cs typeface="Arial" pitchFamily="34" charset="0"/>
              </a:rPr>
              <a:t>       </a:t>
            </a:r>
            <a:endParaRPr lang="uk-UA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  <a:defRPr/>
            </a:pPr>
            <a:endParaRPr lang="uk-UA" sz="3000" dirty="0" smtClean="0">
              <a:cs typeface="Arial" pitchFamily="34" charset="0"/>
            </a:endParaRPr>
          </a:p>
          <a:p>
            <a:pPr marL="514350" indent="-514350">
              <a:buNone/>
            </a:pPr>
            <a:endParaRPr lang="ru-RU" dirty="0"/>
          </a:p>
        </p:txBody>
      </p:sp>
      <p:pic>
        <p:nvPicPr>
          <p:cNvPr id="9" name="irc_mi" descr="http://venus-med.ru/uploads/posts/2011-04/1303495687_medicinckoe-ctraxovanie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3286124"/>
            <a:ext cx="4000528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53898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928669"/>
            <a:ext cx="82868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endParaRPr lang="uk-UA" sz="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  <a:defRPr/>
            </a:pPr>
            <a:endParaRPr lang="uk-UA" sz="800" dirty="0" smtClean="0">
              <a:cs typeface="Arial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39552" y="116632"/>
            <a:ext cx="8229600" cy="8120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Программа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STANDARD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Содержимое 3"/>
          <p:cNvSpPr>
            <a:spLocks noGrp="1"/>
          </p:cNvSpPr>
          <p:nvPr>
            <p:ph idx="4294967295"/>
          </p:nvPr>
        </p:nvSpPr>
        <p:spPr>
          <a:xfrm>
            <a:off x="323528" y="1267224"/>
            <a:ext cx="7906072" cy="48589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b="1" dirty="0" smtClean="0">
                <a:solidFill>
                  <a:srgbClr val="800000"/>
                </a:solidFill>
              </a:rPr>
              <a:t>     </a:t>
            </a:r>
            <a:r>
              <a:rPr lang="uk-UA" b="1" dirty="0" err="1" smtClean="0">
                <a:solidFill>
                  <a:srgbClr val="800000"/>
                </a:solidFill>
              </a:rPr>
              <a:t>Стационарная</a:t>
            </a:r>
            <a:r>
              <a:rPr lang="uk-UA" b="1" dirty="0" smtClean="0">
                <a:solidFill>
                  <a:srgbClr val="800000"/>
                </a:solidFill>
              </a:rPr>
              <a:t> </a:t>
            </a:r>
            <a:r>
              <a:rPr lang="uk-UA" b="1" dirty="0" err="1">
                <a:solidFill>
                  <a:srgbClr val="800000"/>
                </a:solidFill>
              </a:rPr>
              <a:t>помощь</a:t>
            </a:r>
            <a:endParaRPr lang="uk-UA" b="1" dirty="0">
              <a:solidFill>
                <a:srgbClr val="800000"/>
              </a:solidFill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800000"/>
                </a:solidFill>
              </a:rPr>
              <a:t>     Неотложная помощь</a:t>
            </a:r>
          </a:p>
          <a:p>
            <a:pPr>
              <a:buNone/>
            </a:pPr>
            <a:r>
              <a:rPr lang="ru-RU" b="1" dirty="0">
                <a:solidFill>
                  <a:srgbClr val="800000"/>
                </a:solidFill>
              </a:rPr>
              <a:t> </a:t>
            </a:r>
            <a:r>
              <a:rPr lang="ru-RU" b="1" dirty="0" smtClean="0">
                <a:solidFill>
                  <a:srgbClr val="800000"/>
                </a:solidFill>
              </a:rPr>
              <a:t>    Профилактический осмотр</a:t>
            </a:r>
            <a:endParaRPr lang="uk-UA" sz="3200" b="1" dirty="0" smtClean="0">
              <a:solidFill>
                <a:srgbClr val="800000"/>
              </a:solidFill>
            </a:endParaRPr>
          </a:p>
          <a:p>
            <a:pPr>
              <a:buNone/>
            </a:pPr>
            <a:endParaRPr lang="uk-UA" sz="3200" b="1" dirty="0" smtClean="0">
              <a:solidFill>
                <a:srgbClr val="800000"/>
              </a:solidFill>
            </a:endParaRPr>
          </a:p>
          <a:p>
            <a:pPr>
              <a:buNone/>
            </a:pPr>
            <a:endParaRPr lang="ru-RU" sz="3200" b="1" dirty="0" smtClean="0">
              <a:solidFill>
                <a:srgbClr val="800000"/>
              </a:solidFill>
            </a:endParaRPr>
          </a:p>
          <a:p>
            <a:pPr>
              <a:buNone/>
            </a:pPr>
            <a:endParaRPr lang="ru-RU" b="1" dirty="0">
              <a:solidFill>
                <a:srgbClr val="800000"/>
              </a:solidFill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800000"/>
                </a:solidFill>
              </a:rPr>
              <a:t>    </a:t>
            </a:r>
            <a:r>
              <a:rPr lang="ru-RU" sz="2800" dirty="0" smtClean="0">
                <a:solidFill>
                  <a:srgbClr val="800000"/>
                </a:solidFill>
              </a:rPr>
              <a:t>По желанию руководителя предприятия возможно дополнение опции </a:t>
            </a:r>
          </a:p>
          <a:p>
            <a:pPr>
              <a:buNone/>
            </a:pPr>
            <a:r>
              <a:rPr lang="ru-RU" sz="2800" dirty="0">
                <a:solidFill>
                  <a:srgbClr val="800000"/>
                </a:solidFill>
              </a:rPr>
              <a:t> </a:t>
            </a:r>
            <a:r>
              <a:rPr lang="ru-RU" sz="2800" dirty="0" smtClean="0">
                <a:solidFill>
                  <a:srgbClr val="800000"/>
                </a:solidFill>
              </a:rPr>
              <a:t>    «Амбулаторно-поликлиническая помощь»</a:t>
            </a:r>
            <a:endParaRPr lang="ru-RU" sz="2800" dirty="0">
              <a:solidFill>
                <a:srgbClr val="800000"/>
              </a:solidFill>
            </a:endParaRPr>
          </a:p>
        </p:txBody>
      </p:sp>
      <p:sp>
        <p:nvSpPr>
          <p:cNvPr id="12" name="Содержимое 7"/>
          <p:cNvSpPr txBox="1">
            <a:spLocks/>
          </p:cNvSpPr>
          <p:nvPr/>
        </p:nvSpPr>
        <p:spPr>
          <a:xfrm>
            <a:off x="1907704" y="3140968"/>
            <a:ext cx="7093452" cy="323976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3200" b="0" i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Страховая</a:t>
            </a:r>
            <a:r>
              <a:rPr kumimoji="0" lang="uk-UA" sz="3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сума </a:t>
            </a:r>
            <a:r>
              <a:rPr kumimoji="0" lang="uk-UA" sz="3200" b="1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5 000,00 </a:t>
            </a:r>
            <a:r>
              <a:rPr kumimoji="0" lang="uk-UA" sz="3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грн.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3200" b="0" i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Период</a:t>
            </a:r>
            <a:r>
              <a:rPr kumimoji="0" lang="uk-UA" sz="3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3200" b="0" i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страхования</a:t>
            </a:r>
            <a:r>
              <a:rPr kumimoji="0" lang="uk-UA" sz="3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</a:t>
            </a:r>
            <a:r>
              <a:rPr kumimoji="0" lang="uk-UA" sz="3200" b="0" i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год</a:t>
            </a:r>
            <a:endParaRPr kumimoji="0" lang="uk-UA" sz="32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3200" b="0" i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Страховой</a:t>
            </a:r>
            <a:r>
              <a:rPr kumimoji="0" lang="uk-UA" sz="3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3200" b="0" i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платеж</a:t>
            </a:r>
            <a:r>
              <a:rPr kumimoji="0" lang="uk-UA" sz="3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270,00 грн.</a:t>
            </a:r>
          </a:p>
        </p:txBody>
      </p:sp>
    </p:spTree>
    <p:extLst>
      <p:ext uri="{BB962C8B-B14F-4D97-AF65-F5344CB8AC3E}">
        <p14:creationId xmlns:p14="http://schemas.microsoft.com/office/powerpoint/2010/main" xmlns="" val="1253898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476672"/>
            <a:ext cx="7272808" cy="3528392"/>
          </a:xfrm>
        </p:spPr>
        <p:txBody>
          <a:bodyPr>
            <a:normAutofit/>
          </a:bodyPr>
          <a:lstStyle/>
          <a:p>
            <a:pPr marL="0" indent="449263" algn="just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b="1" i="1" dirty="0" smtClean="0"/>
              <a:t>"</a:t>
            </a:r>
            <a:r>
              <a:rPr lang="ru-RU" b="1" i="1" dirty="0"/>
              <a:t>В процессе движения каждый водитель незримыми нитями связан с другими участниками транспортного потока и от его правильных действий зависит жизнь и здоровье как самого водителя, так и тех, кто его окружает..."         </a:t>
            </a:r>
            <a:r>
              <a:rPr lang="ru-RU" b="1" dirty="0"/>
              <a:t>                            </a:t>
            </a:r>
          </a:p>
          <a:p>
            <a:pPr marL="0" indent="449263" algn="just">
              <a:lnSpc>
                <a:spcPct val="90000"/>
              </a:lnSpc>
              <a:buNone/>
              <a:tabLst>
                <a:tab pos="0" algn="l"/>
              </a:tabLst>
            </a:pPr>
            <a:endParaRPr lang="uk-UA" b="1" i="1" dirty="0" smtClean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357298"/>
            <a:ext cx="82868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endParaRPr lang="ru-RU" sz="4400" b="1" dirty="0" smtClean="0"/>
          </a:p>
          <a:p>
            <a:pPr>
              <a:buFont typeface="Wingdings" pitchFamily="2" charset="2"/>
              <a:buChar char="§"/>
            </a:pPr>
            <a:endParaRPr lang="ru-RU" sz="4400" b="1" dirty="0" smtClean="0"/>
          </a:p>
          <a:p>
            <a:r>
              <a:rPr lang="ru-RU" sz="4400" b="1" dirty="0" smtClean="0"/>
              <a:t> </a:t>
            </a:r>
          </a:p>
        </p:txBody>
      </p:sp>
      <p:sp>
        <p:nvSpPr>
          <p:cNvPr id="21506" name="AutoShape 2" descr="data:image/jpeg;base64,/9j/4AAQSkZJRgABAQAAAQABAAD/2wCEAAkGBxQTEhUUEhQUFhUXFxgaFxcYFxcdGBscGBcWFh4YGR0YHCggGBolHBcVITEhJSkrLi4uFx8zODMsNygtLiwBCgoKDg0OGhAQGywkICQsLCwsLywvLCwsLCwsLCwsLCwsLywsLC8sLCwsLCwsLC8sLywsLCwsLCwsLCwsLCwsLP/AABEIAMkA+wMBIgACEQEDEQH/xAAbAAABBQEBAAAAAAAAAAAAAAAFAQIDBAYHAP/EAEAQAAIBAgQDBgIIBAUDBQAAAAECAwARBAUSIQYxQRMiMlFhcUKBFCNSYpGhwdEzcrHwB0OCwuEkU/EVFjRz0v/EABkBAAMBAQEAAAAAAAAAAAAAAAABAgMEBf/EAC0RAAICAQQABAUEAwEAAAAAAAABAhEhAxIxQVFhcfAEIoGRoRMyweGx0fFC/9oADAMBAAIRAxEAPwDpdqWlr1cZZ4U6m0tAHgKcKSvUAOpaQVUxuZRRC8kir6X3oGXKWsdj+OoxtEpc+Z2FZvH8T4mW/e0jyX96KNY6E2dHxubQxC7yKPS+9ZfMePUFxChb1OwrCyOWNzcnzNR0UdEPh4rkK5lxLiJT3n0jyWgzNfcm5pxFeiiLGyKWPpQdMYqKwR3pLUSgyZ3ViCNQ+HrRXLmjjUaVVidnDeIfjUuSQnNLgE5XnUuHN422+yeX/FdCyDjKKeyudD+R6+1YrM+HybvCb9SnXfyoFPAyGzqVPrzoTT4Ilp6eqvM7wD5Utcn4f4vmw9lc9onkT3h7V0XJs9hxK3jYX+yeYpnFqaMochO1IaWvUGQ2kIp1JQA00lONJQAlIRS2pDQA0imEU8000mAw02nmktSGTg0t6YKZisVHENUjqg9TVkk1KKymY8dwJcQqZSOvJfxPOsxj+K8TL8QjXyTn+NOmax0ZM6TjMxiiF5JFX0JF6zmYccxrfsUZ/U7LXPixJuxJPmTc09Xp7TaOglyHMdxViZdtegeS/vQSQkkkksfMm5rzCmMadG8YpcI9ekLVPhcBJJ/DQkefIfiasYvKzC8QmPdcjUV6X9etS2ity4BrenOr+DyaaQXC6R5ttRrH4fsFf6Mita3etdl89QNVUzFMSNJYwzWsCD3H/Y1Dk2rRO9tWivhMuQErKrdpa6g7IfY9anjYSf8Ax27GUbGNutqqvLiMOQJT3QbXaxt6jrVXOcTG8gaI79SNt/MUqbYJNsJRsJGs4aHEL8Y8J96Zi4Q0ZMwDMvxx8/nQvGZtLIe83S1hS5XgZZNfZGwA7+/5WpbStjWW6JJ86a6mO66RYHqR60PmxTObuxY+ZqM8yDsRzppFWopGyilwOY0sMzI2pGKsORB3pleIpjo3PD3H7LZMULj/ALg/UV0HB4yOVQ0TBlPUGuCCr2V5rLh21QsV8x8J9xRRy6vwqeY4O5V61ZLh7jqKayTWik8/hPzrXdLjcUjhlCUHTG2r1qW1eNBI0imkU+koAZamkU+kNICK1etTzSUAc1zHjXEyXCaYl+6Lt+J5VnpZS51OWcnqxJpl6UAkXFyBzNth71rR6EYRjwO96fcf+KhI5D1/r5VbOWzDfsZdPVtBsKZTojZgdulNsd7b25kdPej+EyWGWCQ4aYYidbXiA02A5kBt2ohgpLwvFi4kw0DWIkUhZAR0082FQ5EPUSAeFy28ayzSLFExshIuzHrYeVWtWGhjJjKzyahpLggAddS9DRGeBY4kwuNuYr6sLi4xqXfowHKhE+Q2BZcVhin2tVj7led6V3yyU0+WFUxYxQ/6d+ym02aBrdm466fWhmXZk0N4MTCZYSdLIw7yHzQn1qlmTRB0MG+gLc2IVmHxAcwKbmebyTEmRtvsjZR+9JRKjD7fkKZ9MkOIRoZCw0gSAG5sOh6E2oTj8asjXii0b3W277VTdCBext0NjajGXZZJojxGGlXXcjS1gQ3UC+xopItKMFkoT4eZgsjBmEh7pvffla3SnzZX2WlsQSiNfw7sLdD0FXXzMqWjxcXZqx3ZBYhvtbc6Y7SYcAG2Iwzbqef/AIPpStj3S49v0JUXslE2EVJU+LULuCOdS5W8byGWBirNtLEx33+Jfaq2M7SyyxTBU5qrDTa3Nbdap43Moiwkjj+ssDr5AN17vWlVkKLkvf5L2IRJneKZdEyXtINlYdNVAcTEFNg4fzI5XpMVi2kYs5uT/dqiFUlR0Qg4imvV4mp8Hg3lbTGLkC59qot0ivXqtY3LJYt3Q2+0Nx+IqoDQCd8CkX51oeH+Lp8LYX7SP7LHcfyms9evUEygpKmdsyLiKDFLeNrN1RtmHyorXAI5CpDKSrDkRsa3HDv+ILLZMWNS/wDcHMfzCk0cOp8K1mOTotqQim4PFRyoHiZXU9R+tS0jkI7UhFPNNNADLV6lIr1AHMc+yaPBLFJpOIJN2LfwCOi93ek4uzFh2eGUJGOzV5o4xYamFwD12r3DOfiEdhOva4VtmU7mPfxKOq+lHuIGeMiRoIMdhpCNEgW0gvyVivMdAabtPJ15UleTP8Gxh3nRGVcQ0BGHZrWD9beTW61Rkx+KgkIaWeKUE6gzN/Q7MKLyjLS1pI8Vg5B8IBbSehFuRp+P4nICxwt9IRRYy4mNSznpYWuoH50++CrbfH3GnGLisO+LCiDGYUreWMaVkB/qx6ikx2OwuIiSbE6hit9QgAswG15NWyGhWPzKaYaZGGkbiNVCoCOtl5n1NW8lxODj0tiMPLK19yH7g8u51p0PbWf8HsrzLEmP6LhrBbs3Mared22UD0qDNsneBo1k0tJKNQCd7b35MfajuKyPD40tJg8QhdtzBINBA8gNrVUGAxCwthZY5I5YCZcJIOVv8yJWGx23HvU2JSSePr4gqPJHDxLORh+1Nk7QHUegGkcr1aWWHC4hl7LttD2LtzFhY6Ry51JlPEQGmLHAzQqwZJDvJC3Qg82XntV/N8pi1lzDIySEuuIgfUhvuSynwn0ofmU5O6l+B8KygjEJiEmwfOQSC7KOqaRyIrP5djovpLIIycNM4AQ8wfhYAev5Vaw2Jw+GbtYcRNITzi0BQw66ydqEZhje0YMsaRWJI7PY7+ZqUhwhd/8APb8w1jcfNFLpxPYvEW0mNQGIUciB02oUc3EepcMnZqTe5NyfYclob6+f40009qNlpLv+vsLPIWN2JJPU1EadSEVRqJRPIcsWeTS0gW2+n4mH3TyvQw0oa1iDa3IjmPY0NA1awazE8HjfRKR1s4uPxAoYmV4qAl4xq6XXe49qblxxji8TyaQPEx7pt0GrnS/+4cSrWcgkHdWUD+gqEpGFanFplvBcRlCRMrL08Jt8watYnJ4MSC8DKrDc2tb5qOXvVVOJEcaZ4hb07w/A709MBhZSGw0pik9Lj5WPT2oqjJ3F3Tj+UBcxyuWE99e70cbqb8t+lUzW4wq4veOWJJ0I8akDYHbUp51FjOGQHEkAsysGMV+6w+6fhPpT3eJpHX6l+ODF3p162UUuHmDJJEFb4kI0yKd9wetZ3N8pMJuDrjJ7r9fZh0NNStlx1FJ1wRZTms2GfXA5U9V+E+4rpPDvHUM9kmAhl9fA3seh9K5XakK02hamjHU5O/0hFck4d4wnw1lb62L7DHdR90/pXTMlzyDFLeF7nqh2dfcVNUcGpoyhzwXrV7TTmFJegxOIXosvEcyQrDCVgQXv2d9bk82Zj4SfIUBwmID7EWYcx+tWV/L9fKtD0nHxHOSSSxLMdyzEkk+pO9IvubdT/QV7T/f705V/8/tTAdfr6fKvAU/p6/3tSAe/mN6AI5Iwbeh59RWs4UxuNKakxUDRo9nixLEkL9oG9wLXtWXYVDJEL7gE+vO1JqxSjuVE+dmPt5TDvFqOg+np6eVRyY+Ro0j7RuyQWVBsOd9wPEfU1C3O1eSlRpGOCNz5UzVt+9WIcO0jAIL3NgTsL2va55bVXZCOYI+VBaFZbVCafTC1BSEppNXcHlsku6LZfttsvy+0fQUZXLcPht521P0UjcnzWPp7vU3RMtRLHYGy/LJZvAtl+22y/Lqx9BRb/wBPw2G3mfW9vCQCb/dXp/qpxx2JxKv9GAVUsCNQ7Yg+V+Q9BWcdSpIYEN1DeL53pZZC3TdN15dhjMOJZX2j+qUbC27H3PT2FPixsWIAScBJOQkGwJ6Xv4T+VDcqiDTxK1tJkUH2rYZ9ksM7GzCOcgkHo4FxZh+oowiNR6em1Gq8zJ5nlUkDWfdejD9fI1pOBYyY5LkEBu6pA2NgSw9aDQ42XDHscQhZOinmB5xt1HodqKZYohJmwx7WBrCSMbMlviA5hh5dab4DVbcKf0fT/wBDs7z4oImwzo6Et2mrx6r+FxzFqt47iO0ath76XuGbsyWjNge8vUXvvVuTJ8Hiby6Ve43ZCVa/3wOvvQ/MsJLCpEeKuNPchbZwOgjYbk+9Tgwj+m6VZXiKudROi/SVVidllHgLdO94oj6GiGGVHQxstxzYNYkqb3UEcyOYPWqQfscE82MQmcjTdlUSEFraF2sWt19ahynEonfwza4OTIPHD6gHfSOZX8Klobjh119voZzOssOHcLq1I41xt1K3tY/eFUTeui4/ALiobX/iNdZLiyOovZb/AAP+tYnKcreaQowKBSBIbbg/YX7x6em9aRlaydOlq3HPQO1DzqSCVkYOjMrDkymx/LnXSI8PCsYRoYkiW4u1iBe1yWO5bbnWG4ieAzk4cqYyBsq2VSNrDz96cZW6CGqpuqNdw9/iFyTGj0Eyjb/WP1FbqGVXUMroVIuCGG9cGvXlJGwJA8gTT2mM/hot2sEcsPJgR6N+jfvVzB4jVs2zdaF4HEW2PhPOrzw8t/5X/wBrUG7QR22J/Wla55dPwFVsNiL3DbMOY86tk38v78/WmRwIR8tth1PrTQ1v7/pTjcdaayX5UBRLq6f2ff1qu5507VbnTXbbbn8qBpDD5befrTTyIHKtRgsFC0KlEDhhc6vFqGxXbwnpbl1oRnmBEZVkA0OBax2BA3Hz5io3p4FHUTdBDJRqw8PPZmQgc7hyQfktqHZ2TpiDc/rD798gX+VF+ApFPbIR30InibybSEPuCBuKg40w4UYd1Wyurm1rd5jrYnyuSdqlP5qITrVr3wwFgMueYkJpstizM1lUE2F/O56UdGWYXDDViDqfydbm/wB2LoPV6zUUzI2pDYj5gjyI6itEJosalpbJOo2k5sB5N/3I/XmKbbNNTcnzjy5KOYcSO20I7NeWom8lvK/JB6CghXrfe+9z3j671bngfDzASxo5XfS19EinqCOYNbLJ4sFiQezgiBt30KjWvt6etPCCU46StLHiv5MbluNkgk7SO17WKnky/ZNa7Xh8wjsbrIo9O0T2+2lV5MFlzOYn7TDyjaxut/Irq7rD1oXmvDc+GIlQ9oq7rInjX1IHT15Unkzk4ajTzGXXvsHZrlcuHYB9t7pIL6TbkfQ+laYFMwiAD9liou8PO/ofsn8qgyviaOVOxxighv8AM+En74HhPqKrZxw3Nh2EsBLou6svjT3HxL60xybbUZ4kuH0/fgTx5uGvhczSzKba7bg9Gv0/mGxqrmOTz4JhNC+qPpIPI9JFGxU+fKiOExcWYosU5CYhQdDi2/t5+qVNkeWY7C30xxzw7hotQvbzS/I2+HkaOCN2zHD7i+H6A3B4lMSwMbHDYrppayPbyPJv5W+VNxXEGOiOmRlv0Yxj+vQ+lEs44M7Re1wylSd2gfbnvt9lvShOEzmwMONRnUbaiPrY+lmHxqPx8qC4uMspX5PlB3hNziUkdys+LQ91Zd1VDb+GvwjxXI35USzNoY/r5IRCA6qZk8aauQe2zrtv0HWsdj8kaLTNh3LxndHjJv8AIjn6g7iqOIzWeTT2krSBTqCvul/vLyPzpbbF+judxePeDdtD2LssmhsPNZgb/V7d5ZF8gT4h02PWrGV2uruoV5neeXS1gukBFC9SrKOXneqeXSx4vL5UhVY3iUnsjuiMeekf9tt9ulvSrkS6UCoRZcECFAuQGB3Dn/L2970qOdrlPk59nOYGeRjciMMRHHyAF+o6kne/rVHTU2W4GSawhRnNuY8Iv5k8q2ycKh8IwdIFxK27Nom29pTyJ53NaWkdspx06RgrV6p8bhzG7ISG0m2tLlCeoU9bHb5VFf1/pVF2DMVhmjazbG1x5EHqKs4LF27rbqelFHiEyrGCPgYN1G2kj8dyKz0yFWIuDYkXHI26jzFYQnZnGV4DLqdr/wChv9pq7g5wbgizLzF/z9qEYDGfC24P5VadLEb7/C/T+U1qU1eAoIx196Ydjt61Fh8SSLHZh0/b0pzPfnemSkNfnyppbf8AWpWufQVH2Y50ikXskxojYqxtG55kXCvyDW+yRsa1+a5EZR2agqXhLgeJA694GJ+oby9qwJe39+fStPwbnahfoc5KRk/USBtOhuehj5eVZzXaMtWD/dEB5HjjhsUkjagFJSReuk7EEGtbxNgw+HmQLdoSJI7X8Lm+1+ZPKoOMckaYGZUVZxftUBvqjUWDi1N4OxjzQ6bG8B0LJYkaHHh8mcchSbv5kRN7ktRdcmLbDv2fa6T2d7a+l/I+VRIj7FVe43BUG49b10QzYfBqkRaONL3Ia7O+5ufK96r5jxUqIrwOky30ulyrrfly6U97fRoteT4iZ3B5oky9jiADv3TyIP2kPwt93kapYzBS4V1kRzpv9XMvK/2XHwnoVNbiFMPjoQ5jBBuGB2dCOY1Df50NxmCfCA6/rcK1lfULlR0Evmvk/MUlIiOqk6S9U/4I8PmEOYqIcQAk48LDa/qp/wBlUBPistcI31kJO32G9FJ/ht6VBnPDulTNhrvEN2S93ivuCCPGnkwq/knFKuhw+N78bCwkPK3K0n/6FP0HtxcVce14ehNNleGx6mTC2il+OM7AnrqX/cKbw3mkuFlGFxYKq38NjvpJ5AN8SH8qmThdsNjIJogZoNfTdkDDb+ZPWrf+IGU4iTs+xUyQre6ruwe/i9Ra1F9EboyahdxfjyvfmO4ly7Ba1GIvA77pMgsLrzueWr3qljshx+oS4fGGe9rHtLDbYahfSR8qMDK5MXlyQ4gdlMLaSwvYqbK7AeY5ik4Y4YXCTO3bJIHTSQBYjfna/WiyFJRjl5XTyn6eBDxliJIMPBKJOzxCOgGknSxIGsEcmUc96ow4jD5paOUdjjACVdR4gP6i/wAJrQJhpsRNPBicNG2FB+re/e3AI09b36jlSzx4fKsO0kMDsbhS3NyTyMjnklCYoySSS/d1Xn1/RhJIsXlspV1Uo3NTvDKB1+6/rzFWZ8BFio2mw10df4kR5qTyJ+0p+2PnQvNs4mxT65nva+lBsi+3mfXnV/gZT9Oj02sUk7S/Ix271/yq/M62mo7nyihkuZvhZxKFvYlZU+0u4ZT6je3/ADW+lxMJkjjVXaKeB2QggRsgNzqHPWpa1vWsPxFGom7vVAx/Ehb+6BTV/hDN9BOGkt2UlzGTzjkJUmx+ywBv6j1ofFkakN63I6FgsphhjVNCDYWUjuIT0HTV5tzvVPOMtnRWbCyydre4jaVOy9yH6elRYvIpMbJixNIwgNlw8Q2T+Gr9o9vF3jax22NZXgzL8LOZIMYsDSxnTGXch2sbFRc7qLbe9JUc8Y4cr9e+feQngOMY2BjxkSKVuvaRKTCzDmNuR/K9EMPw/l8yiVBEVfccl/Lpver+P4dixBjWYyBVQosSMVQWJ0uAPiH4GsFmfD8EUrxl8YSptcQA+vMDejD4Kjtl+1tfkrZ9lTQkywi6kNqToLi2oULfCxNDGovcnuuehK30/wApNdGnjuLWuOtYjPsp7E3W/YswY2FyjA+ICsH5E6c+mZF0KmxBB6iiWX4oEaG5GreeRmaWFYxfUg07c992J8utCcfg2hfS1vMEciPMVpCd1Z2QleGFnQggE/yt+hqaGS/uOY/aqWBxYYaH5dDUpGkgH/S371qXRdvekdvSoop77detPd70CGNXkwzODpUtawNuhPL2pGFHeE8TGplRjZ3ta+wIHQHzqZOlYSe2Nhrh/Pn7kGKvHNptBMVBLLy0P51osPgu4UQdldyzhQLk33A8r1l8ywazoVcG48L9RVzhHGuofCzMe0GoxMW8YPkfMeVY85OKaTW6P1Q3OsZgxdXUTLDs1lJ7PUeVxyrN4TLMM8sriRvoyBACRZg8mwRvQHr5UQzjA9hpmgClwNOIjXcEHmSvS9QZHDEy4pe0VMNIqglz3kfnZR1tVrjBtD5YNpv2/dE/CGIZHkwZChu+wa+7NsAB0tYA1pYJVmaaE3IVNMh+C5W9gevmaz2IyPL4jaTEMHABuXIb3FulE4nOJhMWDIhgF1edhbUOojHU+ZpPLsy1EpPcvvx9f6MXk2byYZu6SUBIHmByuL8wfLlRXG5ImKUzYQKHNy0Q2V7czHfk3mtXH4GV1/6bEa2G1mAsT5AjkfesxBNLhpSLFXVu+h8x/exFVzlHQnGbvTeffIS4a4mkwp7N9Twg2aM+JD1035W+zWyzFMQ6/SssxJYMo1RNYo1vIN4X9KAyxw5iuoMI8SBbWbAH7so/o1BcFjMTl85FijfHE3gceY6ezCjn1IcFN2lUu0+/fiEMFxTmEk6qn1jqd4QgUG3MMfh9637cNYeSdcU0NprC41d3UPO2zsOVB5OO8KsXapGTO/ii0964+232fWsLm2fYjESCSRypU3RUOlUI6i3X1NOmyf05TeFtOm4/iaOKZoMRHNAjDSuIsdBJ9R4RysTScMZPJEJcLM/0jDuCYpWNyQ2zI/8AUH1rH5Z/iHioxplCTry3Fm/Y/OjsP+JGGI7+GmQj7Okj5WNKmRLRnFUl78fFGCznLjh8RLCf8tiAfundfyIrScD4ULDPP8TkQRn0trc/gLfKgfFeZpiMS80WqzhQAws2qwFa3Ph9EwSRDYpGFP8A9s27fMD+tWzebe1J8sw+Y4ntZpH6M3d/lXurb/SBVe1KqgWA6U+NCxCqLsxAUdSTsBVG6rg6HwLnTz4dsL2mnERj6t2FyyXuTY+IjcW9qdxdLgo2b6ReWYxFeyWNNRHwu5UXjsTzrM4zhbHYMriFUao+9eM6in8y8yp5GtHJnGHbCSYyHDq2IxBED2F2WRwF7xPhjsAamsnHKK3bo8Pw8QPw7icxlijUFpYRdVIlVJQRbvIW8WnyOxpmMziVHZXzAqwNisuCYyD+YqLE+oohw5w92S6TNLKAwDRoVjhZ06B23ax56fI0axuFzGR2cPgUB5KbsR03PU0gco7uq+3+UyOaKqWIw4YEMLg86PYmCh8kVZNUciZzvHYFsLIWFytiIz0UnmPQWoFndzJuSVsNHop3sK6nj8GsilGFwa55xDlzR2Vvh2RgOYvyPqKSxKzo09TpmdBKnyorhMUGGlqt5xlpdRICikIu3xObVnVexq4TTOyMrQbBINvwNWEn6HpVDDz6hY/KpgSNjz6GtDSi1SEUxZL7HnT7UxB3KOIilknGpftjxD3HWthhsNBOmuJQSLEFWs1/P7prmFqfBMyNqRipHUH+71m4LoxnoqXGDo2Jy4NLqDd8jl4XuPXkx9DzoVjMgs3aRkJIb817r+YZenvVHCcbTjSJVR1HUDvfj50fyvPcLJqVHKsd7S8gfQ1FSRg46kATiIFlQRYlOzceBrg2/lYc19DRThZJIkGHfxAvoYcmDbgjyIJ5USODjYWKBy3i7M3HvVPE5YkdgspDc1SQ87fZbmppWQ57ltK02ax4Q/8AVJIjg3YqpKSkbBtQ5X+zWT4rlkfEtLLH2faBSo5grbY35XrbzZqU0pMmtG25ah8zV5sTG+mJ8PJptsGS6W8gaqMqLhPY92335HJ4JWRgyGxHX9D5itdl+bwYtBBjF5eFr2ZT5o3UfdopjeDMNKT2LPC/VSO7+Hl7VmM24QxUO+jtU+1Hv+XMVdxZtv09TumXsRwNIbnDTRSr0Ddx/Y32qKHgbFHxmGMerg/0oHh8xlj2V2FvhYXt8jVh88xBH8Qj2AFOpeJdavFo0UXAyDeXF3/+uO4/E1Icpy2H+IzOfvy6R+C1jZp3bxu7e7G1MVQOQp7X2w2TfMjaLnuAhP1MMdx8QjZj+Li1BuIs9+k6bKwAYsxYi7MRa9hsAABtQavAXNgCSeQAuT7AU1FLI1ppOxDWw4ByUFvpk20UdxEOrv8AaHoN/wAarYDhpYo/pGYXjiG6w/5knpboKgzjiyaayxgQwqLJGBuB7+dDzwRNuWI/c3zQCSU4hb9sI9LWvcAXKuo+IdGFZjCqiY+OJWj04yNlnijN1WQcpB9nff0vVPI8kxZAxD4hsLGu4lkY6j7KenvRLNuOY12wsayTAWOKdFF/VQNzUpGKi18qz/BZ/wDXcE18PjB2bwqY9RU77nUVZdwxsD865vOo1NoJKajpLcytzYn1tapZHZmJYlmY3J6kmtBh+DZ2UFmjQkX0u1mF/MdDVYibKK0+WdIYVSxEVX9NNkSpas8xAWQUMzXL0mQqw9j5UcxEdUpVrFrJaZzbMoTGwSQEsHXQ/oDyNQZrhe0SXs4wGSTvHzHpW6zjLVmSx2YbqfI1icRrj1qxIk1qfcCpaayjp09S8GaiktROCfULGmcQRr2xEakbC49fOh8MpBraMrR1xlYZJ/HoakjkvzqrDKGFjUl6s0LJakqNHpxagRLEpYhVBZjyA51o8DwZI4vMwjH2ebUV4SSNYVdVAY825n5UUnxAQF3NlG9771m5u6RzamtK9sSLJ+HUhAI1E+Wsi/ra9GMW8cdrmNV+LVufkawGacVuxIg7g5aviI9PKs7JIzeJmb3N6FBvklfDznmTOsSZ7hUNzOtjyS351UHFGFWMoZ3Ym9+dh7e1c1TDEqXCnQNi3QUd4V4eOIJlkuIE3P3/AEG3KntSHL4eEVbZucBncU+nsTKVTm5Hi9BfnVqbL5WftUlkiFraBbSfU3qfLYkQhQBqC3Cj4R0qbH4lkhaQAEoCdJPO3SpORvPyg3OMogmVRili1W2cEK/5Vmcx/wAPrIXwzs56Ibb+xpmWcTQrK0uMwz9pJur2uAvTTetplPEOHm1LA26C5BFqrKNn+rpcX/ByDF4SSI2lR0P3h+tQ3613VmV4r4gRlSLnUNgPc1kp+DsJjFMmDcx8wD/lk+npVKXiaw+JT/cqB+T8ERNDHNicRoWSxUCwG/S/nWpw+WQ4Nb4eAb85T3j/AMVm8LFisEnYYqD6Rhw11aPvNGRvcDy9KMf+7YQrv20Y0rcLYhj911PWpeTLU3y4dry4MFxXmbzznXc6DZfUnyrQ4LAxZbAMRiUD4l/4UR5L5X9fWjcmWYUFM0I0KY9RiPIsRtt51zvOM1kxMzTScz4R0Vegq1k1j86UVhLn/QmcZxNim1TuT5INkX2H61VhgZ2CIpZjyA51Pl2BkncJEtz1PQeproXDuSLEGEZAt/GxB6eax/vRKVFznGCoocNcOGNhYK+I+Jz/AA4B89merWJzLKo3ZJSZZFNnkNyWbqbihPFfFY0/RcEdMQ2eQeJz1sf1rFiiMe2ZqEp5k6O33ppNJevE0Hnkcq3ofiI6ItVeVL1ElY0CpBQLPsrEouNnHI1o5oqpyLWZaOewShJGZ1Hanum/6UBnwzOZHVfCdwOldA4gyjtAHSwdd/eso82hJiBZyACPXzqeMo6tOdgGGWiUMoYWqvisuIiWVTsefneqUM9q3jJM6ozsL1Kj1WhmuKfVFhvB55LGiottK9POm5tm7z21bAdBy9zQlJKk1UULZG7odelpt6UGmUarhPO4I42gxK3Rmvy/KuhxzRiJFUBUYjStcTvWm4RzJmxAErk93uA8gR5VEo9nNraN/MjU8R5m+CxTTaNSSRqqnoCL7H8amx+KOLwqxRH617arHZb86NZhhExEVnF1I/A1ypcXNgzLEt1DHxW3I8wfaklZjpRU0q5R1mHDKEjSSNW7MAXsOgtWf4kyn6PIcXFGChW0kfI2G9wf0ovkuYxfRo2190gXLHf51U4zzJUw/aRuHUHvLfmOopGUN26voZfGZ5iMwtFAgRFtqueduQNXsHneMZxg1jWHSLsw3svmKTKpocK4mO0GIA/0t09hvR6TMILgYYGSSSwLWuAvqabNZNcKOOvXzEy3DFDtK41E95jqLHrsai4mxjYVRL2EUwJsWKgEVU/xBxDYdYezNnvsf6/jWWzfi6fERdkwUL8RF9/2pxjYoablUuiHiDiKXFkCSyovhReXz86gyfJ5MQ3d2QeJzyH7mrWQ5A0/fkukQ69W9BXQcPhI4Ytcto4UFwvIt7+dOUqwjac1BbYlfKMojjj2+rgAu8h2aT9hWT4t4s7cdhhxogXbb4un4VW4s4pfFnSvcgHhUfFbqf2rOcqcY1kWnp/+pcirSaa8DTgas2Oyg04NUINODVB5I9jUZr16azUgIZlqhNHRBzVeVaiSGmDJFrM8Q5Nq+sjHeHP1rVyrVVxWZonRz8GJ+zjcm4O60EzaBVlYRXKjnWyzzLNLdtGBccxQHARDVI7bgi5HkaS+V2dEJ2AoJqJQTXoZJCbawp0k0kUtdCZ0xmF2FOjk6VXgnvtT3FUalsNXr1Xil6GpgaAHg1JDKVYMpsym4NQhqUGmB1ThPiISqATv8S+RozxBlkU8RUqL2Nj5VxiCdlOpSVI6itHgeNJksHAcdfOs3B9HHP4dp3AH4rDvE4hmLCLV62IFbjKIosRC8YhIUbBjyO3MVbTFwzwduqhio5ECs3HxhJM6RRqIkZrE9bdbW5UssHKWosLK5LnEGAZ4Y8NCLhbXPQAUb4Thlw6BJNJUfFax9qF5vxcmFIjij1ta5P8AzWXzDiXEYk6B3dW2lOZ+dNRbRMYTnGui5x7nIxGIAQ3VNvcnyp+QcNE2ecbfCnU+pq5w7w2EszjVJ0HRf+a0+Y46LBx65CDJ8K/tQ5XhDlqbUoQJJXiwsfazkCw7if8AFc54i4ikxb3buoPCnT3NU85zeTEyF5Tt8K9AP3oeTVxjRpp6W3L5Jb0003XXi1Was8abel1UwtSEdiDU5TTFpwrI8kcTSV5qQUANao3qRqjehoZWmSqEkdE35VTnrNopMHSxg7GslnmWFCWTwnxCtfLQzNvAakpOmYRMQVIXmh2t5UNxkBRjYbfvRR/Ev81OzLwv7U1KmdUX2CI5aIQT3oPD0q7BzroRtGTLrrT4pqTpUB5imal9WpdVMTlSmgRJevaqaKUUDQbwfEbRwGJV5jnQiOQg3BIPnTK9QkSopXRcgikney3ZvPoPet5kGQrENhqc82/byoDwX8fvW+yvwmspvNHLr6jWAfm2exYNDazSHp1rm2PzB53LyG5P4CrvFv8A8k0HrSKo00oKK3dsUtXr01qSqNrHXpb0ylNAmyKebSKHHHMeVSZjyqBOVQ2I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08" name="AutoShape 4" descr="data:image/jpeg;base64,/9j/4AAQSkZJRgABAQAAAQABAAD/2wCEAAkGBxQTEhUUEhQUFhUXFxgaFxcYFxcdGBscGBcWFh4YGR0YHCggGBolHBcVITEhJSkrLi4uFx8zODMsNygtLiwBCgoKDg0OGhAQGywkICQsLCwsLywvLCwsLCwsLCwsLCwsLywsLC8sLCwsLCwsLC8sLywsLCwsLCwsLCwsLCwsLP/AABEIAMkA+wMBIgACEQEDEQH/xAAbAAABBQEBAAAAAAAAAAAAAAAFAQIDBAYHAP/EAEAQAAIBAgQDBgIIBAUDBQAAAAECAwARBAUSIQYxQRMiMlFhcUKBFCNSYpGhwdEzcrHwB0OCwuEkU/EVFjRz0v/EABkBAAMBAQEAAAAAAAAAAAAAAAABAgMEBf/EAC0RAAICAQQABAUEAwEAAAAAAAABAhEhAxIxQVFhcfAEIoGRoRMyweGx0fFC/9oADAMBAAIRAxEAPwDpdqWlr1cZZ4U6m0tAHgKcKSvUAOpaQVUxuZRRC8kir6X3oGXKWsdj+OoxtEpc+Z2FZvH8T4mW/e0jyX96KNY6E2dHxubQxC7yKPS+9ZfMePUFxChb1OwrCyOWNzcnzNR0UdEPh4rkK5lxLiJT3n0jyWgzNfcm5pxFeiiLGyKWPpQdMYqKwR3pLUSgyZ3ViCNQ+HrRXLmjjUaVVidnDeIfjUuSQnNLgE5XnUuHN422+yeX/FdCyDjKKeyudD+R6+1YrM+HybvCb9SnXfyoFPAyGzqVPrzoTT4Ilp6eqvM7wD5Utcn4f4vmw9lc9onkT3h7V0XJs9hxK3jYX+yeYpnFqaMochO1IaWvUGQ2kIp1JQA00lONJQAlIRS2pDQA0imEU8000mAw02nmktSGTg0t6YKZisVHENUjqg9TVkk1KKymY8dwJcQqZSOvJfxPOsxj+K8TL8QjXyTn+NOmax0ZM6TjMxiiF5JFX0JF6zmYccxrfsUZ/U7LXPixJuxJPmTc09Xp7TaOglyHMdxViZdtegeS/vQSQkkkksfMm5rzCmMadG8YpcI9ekLVPhcBJJ/DQkefIfiasYvKzC8QmPdcjUV6X9etS2ity4BrenOr+DyaaQXC6R5ttRrH4fsFf6Mita3etdl89QNVUzFMSNJYwzWsCD3H/Y1Dk2rRO9tWivhMuQErKrdpa6g7IfY9anjYSf8Ax27GUbGNutqqvLiMOQJT3QbXaxt6jrVXOcTG8gaI79SNt/MUqbYJNsJRsJGs4aHEL8Y8J96Zi4Q0ZMwDMvxx8/nQvGZtLIe83S1hS5XgZZNfZGwA7+/5WpbStjWW6JJ86a6mO66RYHqR60PmxTObuxY+ZqM8yDsRzppFWopGyilwOY0sMzI2pGKsORB3pleIpjo3PD3H7LZMULj/ALg/UV0HB4yOVQ0TBlPUGuCCr2V5rLh21QsV8x8J9xRRy6vwqeY4O5V61ZLh7jqKayTWik8/hPzrXdLjcUjhlCUHTG2r1qW1eNBI0imkU+koAZamkU+kNICK1etTzSUAc1zHjXEyXCaYl+6Lt+J5VnpZS51OWcnqxJpl6UAkXFyBzNth71rR6EYRjwO96fcf+KhI5D1/r5VbOWzDfsZdPVtBsKZTojZgdulNsd7b25kdPej+EyWGWCQ4aYYidbXiA02A5kBt2ohgpLwvFi4kw0DWIkUhZAR0082FQ5EPUSAeFy28ayzSLFExshIuzHrYeVWtWGhjJjKzyahpLggAddS9DRGeBY4kwuNuYr6sLi4xqXfowHKhE+Q2BZcVhin2tVj7led6V3yyU0+WFUxYxQ/6d+ym02aBrdm466fWhmXZk0N4MTCZYSdLIw7yHzQn1qlmTRB0MG+gLc2IVmHxAcwKbmebyTEmRtvsjZR+9JRKjD7fkKZ9MkOIRoZCw0gSAG5sOh6E2oTj8asjXii0b3W277VTdCBext0NjajGXZZJojxGGlXXcjS1gQ3UC+xopItKMFkoT4eZgsjBmEh7pvffla3SnzZX2WlsQSiNfw7sLdD0FXXzMqWjxcXZqx3ZBYhvtbc6Y7SYcAG2Iwzbqef/AIPpStj3S49v0JUXslE2EVJU+LULuCOdS5W8byGWBirNtLEx33+Jfaq2M7SyyxTBU5qrDTa3Nbdap43Moiwkjj+ssDr5AN17vWlVkKLkvf5L2IRJneKZdEyXtINlYdNVAcTEFNg4fzI5XpMVi2kYs5uT/dqiFUlR0Qg4imvV4mp8Hg3lbTGLkC59qot0ivXqtY3LJYt3Q2+0Nx+IqoDQCd8CkX51oeH+Lp8LYX7SP7LHcfyms9evUEygpKmdsyLiKDFLeNrN1RtmHyorXAI5CpDKSrDkRsa3HDv+ILLZMWNS/wDcHMfzCk0cOp8K1mOTotqQim4PFRyoHiZXU9R+tS0jkI7UhFPNNNADLV6lIr1AHMc+yaPBLFJpOIJN2LfwCOi93ek4uzFh2eGUJGOzV5o4xYamFwD12r3DOfiEdhOva4VtmU7mPfxKOq+lHuIGeMiRoIMdhpCNEgW0gvyVivMdAabtPJ15UleTP8Gxh3nRGVcQ0BGHZrWD9beTW61Rkx+KgkIaWeKUE6gzN/Q7MKLyjLS1pI8Vg5B8IBbSehFuRp+P4nICxwt9IRRYy4mNSznpYWuoH50++CrbfH3GnGLisO+LCiDGYUreWMaVkB/qx6ikx2OwuIiSbE6hit9QgAswG15NWyGhWPzKaYaZGGkbiNVCoCOtl5n1NW8lxODj0tiMPLK19yH7g8u51p0PbWf8HsrzLEmP6LhrBbs3Mared22UD0qDNsneBo1k0tJKNQCd7b35MfajuKyPD40tJg8QhdtzBINBA8gNrVUGAxCwthZY5I5YCZcJIOVv8yJWGx23HvU2JSSePr4gqPJHDxLORh+1Nk7QHUegGkcr1aWWHC4hl7LttD2LtzFhY6Ry51JlPEQGmLHAzQqwZJDvJC3Qg82XntV/N8pi1lzDIySEuuIgfUhvuSynwn0ofmU5O6l+B8KygjEJiEmwfOQSC7KOqaRyIrP5djovpLIIycNM4AQ8wfhYAev5Vaw2Jw+GbtYcRNITzi0BQw66ydqEZhje0YMsaRWJI7PY7+ZqUhwhd/8APb8w1jcfNFLpxPYvEW0mNQGIUciB02oUc3EepcMnZqTe5NyfYclob6+f40009qNlpLv+vsLPIWN2JJPU1EadSEVRqJRPIcsWeTS0gW2+n4mH3TyvQw0oa1iDa3IjmPY0NA1awazE8HjfRKR1s4uPxAoYmV4qAl4xq6XXe49qblxxji8TyaQPEx7pt0GrnS/+4cSrWcgkHdWUD+gqEpGFanFplvBcRlCRMrL08Jt8watYnJ4MSC8DKrDc2tb5qOXvVVOJEcaZ4hb07w/A709MBhZSGw0pik9Lj5WPT2oqjJ3F3Tj+UBcxyuWE99e70cbqb8t+lUzW4wq4veOWJJ0I8akDYHbUp51FjOGQHEkAsysGMV+6w+6fhPpT3eJpHX6l+ODF3p162UUuHmDJJEFb4kI0yKd9wetZ3N8pMJuDrjJ7r9fZh0NNStlx1FJ1wRZTms2GfXA5U9V+E+4rpPDvHUM9kmAhl9fA3seh9K5XakK02hamjHU5O/0hFck4d4wnw1lb62L7DHdR90/pXTMlzyDFLeF7nqh2dfcVNUcGpoyhzwXrV7TTmFJegxOIXosvEcyQrDCVgQXv2d9bk82Zj4SfIUBwmID7EWYcx+tWV/L9fKtD0nHxHOSSSxLMdyzEkk+pO9IvubdT/QV7T/f705V/8/tTAdfr6fKvAU/p6/3tSAe/mN6AI5Iwbeh59RWs4UxuNKakxUDRo9nixLEkL9oG9wLXtWXYVDJEL7gE+vO1JqxSjuVE+dmPt5TDvFqOg+np6eVRyY+Ro0j7RuyQWVBsOd9wPEfU1C3O1eSlRpGOCNz5UzVt+9WIcO0jAIL3NgTsL2va55bVXZCOYI+VBaFZbVCafTC1BSEppNXcHlsku6LZfttsvy+0fQUZXLcPht521P0UjcnzWPp7vU3RMtRLHYGy/LJZvAtl+22y/Lqx9BRb/wBPw2G3mfW9vCQCb/dXp/qpxx2JxKv9GAVUsCNQ7Yg+V+Q9BWcdSpIYEN1DeL53pZZC3TdN15dhjMOJZX2j+qUbC27H3PT2FPixsWIAScBJOQkGwJ6Xv4T+VDcqiDTxK1tJkUH2rYZ9ksM7GzCOcgkHo4FxZh+oowiNR6em1Gq8zJ5nlUkDWfdejD9fI1pOBYyY5LkEBu6pA2NgSw9aDQ42XDHscQhZOinmB5xt1HodqKZYohJmwx7WBrCSMbMlviA5hh5dab4DVbcKf0fT/wBDs7z4oImwzo6Et2mrx6r+FxzFqt47iO0ath76XuGbsyWjNge8vUXvvVuTJ8Hiby6Ve43ZCVa/3wOvvQ/MsJLCpEeKuNPchbZwOgjYbk+9Tgwj+m6VZXiKudROi/SVVidllHgLdO94oj6GiGGVHQxstxzYNYkqb3UEcyOYPWqQfscE82MQmcjTdlUSEFraF2sWt19ahynEonfwza4OTIPHD6gHfSOZX8Klobjh119voZzOssOHcLq1I41xt1K3tY/eFUTeui4/ALiobX/iNdZLiyOovZb/AAP+tYnKcreaQowKBSBIbbg/YX7x6em9aRlaydOlq3HPQO1DzqSCVkYOjMrDkymx/LnXSI8PCsYRoYkiW4u1iBe1yWO5bbnWG4ieAzk4cqYyBsq2VSNrDz96cZW6CGqpuqNdw9/iFyTGj0Eyjb/WP1FbqGVXUMroVIuCGG9cGvXlJGwJA8gTT2mM/hot2sEcsPJgR6N+jfvVzB4jVs2zdaF4HEW2PhPOrzw8t/5X/wBrUG7QR22J/Wla55dPwFVsNiL3DbMOY86tk38v78/WmRwIR8tth1PrTQ1v7/pTjcdaayX5UBRLq6f2ff1qu5507VbnTXbbbn8qBpDD5befrTTyIHKtRgsFC0KlEDhhc6vFqGxXbwnpbl1oRnmBEZVkA0OBax2BA3Hz5io3p4FHUTdBDJRqw8PPZmQgc7hyQfktqHZ2TpiDc/rD798gX+VF+ApFPbIR30InibybSEPuCBuKg40w4UYd1Wyurm1rd5jrYnyuSdqlP5qITrVr3wwFgMueYkJpstizM1lUE2F/O56UdGWYXDDViDqfydbm/wB2LoPV6zUUzI2pDYj5gjyI6itEJosalpbJOo2k5sB5N/3I/XmKbbNNTcnzjy5KOYcSO20I7NeWom8lvK/JB6CghXrfe+9z3j671bngfDzASxo5XfS19EinqCOYNbLJ4sFiQezgiBt30KjWvt6etPCCU46StLHiv5MbluNkgk7SO17WKnky/ZNa7Xh8wjsbrIo9O0T2+2lV5MFlzOYn7TDyjaxut/Irq7rD1oXmvDc+GIlQ9oq7rInjX1IHT15Unkzk4ajTzGXXvsHZrlcuHYB9t7pIL6TbkfQ+laYFMwiAD9liou8PO/ofsn8qgyviaOVOxxighv8AM+En74HhPqKrZxw3Nh2EsBLou6svjT3HxL60xybbUZ4kuH0/fgTx5uGvhczSzKba7bg9Gv0/mGxqrmOTz4JhNC+qPpIPI9JFGxU+fKiOExcWYosU5CYhQdDi2/t5+qVNkeWY7C30xxzw7hotQvbzS/I2+HkaOCN2zHD7i+H6A3B4lMSwMbHDYrppayPbyPJv5W+VNxXEGOiOmRlv0Yxj+vQ+lEs44M7Re1wylSd2gfbnvt9lvShOEzmwMONRnUbaiPrY+lmHxqPx8qC4uMspX5PlB3hNziUkdys+LQ91Zd1VDb+GvwjxXI35USzNoY/r5IRCA6qZk8aauQe2zrtv0HWsdj8kaLTNh3LxndHjJv8AIjn6g7iqOIzWeTT2krSBTqCvul/vLyPzpbbF+judxePeDdtD2LssmhsPNZgb/V7d5ZF8gT4h02PWrGV2uruoV5neeXS1gukBFC9SrKOXneqeXSx4vL5UhVY3iUnsjuiMeekf9tt9ulvSrkS6UCoRZcECFAuQGB3Dn/L2970qOdrlPk59nOYGeRjciMMRHHyAF+o6kne/rVHTU2W4GSawhRnNuY8Iv5k8q2ycKh8IwdIFxK27Nom29pTyJ53NaWkdspx06RgrV6p8bhzG7ISG0m2tLlCeoU9bHb5VFf1/pVF2DMVhmjazbG1x5EHqKs4LF27rbqelFHiEyrGCPgYN1G2kj8dyKz0yFWIuDYkXHI26jzFYQnZnGV4DLqdr/wChv9pq7g5wbgizLzF/z9qEYDGfC24P5VadLEb7/C/T+U1qU1eAoIx196Ydjt61Fh8SSLHZh0/b0pzPfnemSkNfnyppbf8AWpWufQVH2Y50ikXskxojYqxtG55kXCvyDW+yRsa1+a5EZR2agqXhLgeJA694GJ+oby9qwJe39+fStPwbnahfoc5KRk/USBtOhuehj5eVZzXaMtWD/dEB5HjjhsUkjagFJSReuk7EEGtbxNgw+HmQLdoSJI7X8Lm+1+ZPKoOMckaYGZUVZxftUBvqjUWDi1N4OxjzQ6bG8B0LJYkaHHh8mcchSbv5kRN7ktRdcmLbDv2fa6T2d7a+l/I+VRIj7FVe43BUG49b10QzYfBqkRaONL3Ia7O+5ufK96r5jxUqIrwOky30ulyrrfly6U97fRoteT4iZ3B5oky9jiADv3TyIP2kPwt93kapYzBS4V1kRzpv9XMvK/2XHwnoVNbiFMPjoQ5jBBuGB2dCOY1Df50NxmCfCA6/rcK1lfULlR0Evmvk/MUlIiOqk6S9U/4I8PmEOYqIcQAk48LDa/qp/wBlUBPistcI31kJO32G9FJ/ht6VBnPDulTNhrvEN2S93ivuCCPGnkwq/knFKuhw+N78bCwkPK3K0n/6FP0HtxcVce14ehNNleGx6mTC2il+OM7AnrqX/cKbw3mkuFlGFxYKq38NjvpJ5AN8SH8qmThdsNjIJogZoNfTdkDDb+ZPWrf+IGU4iTs+xUyQre6ruwe/i9Ra1F9EboyahdxfjyvfmO4ly7Ba1GIvA77pMgsLrzueWr3qljshx+oS4fGGe9rHtLDbYahfSR8qMDK5MXlyQ4gdlMLaSwvYqbK7AeY5ik4Y4YXCTO3bJIHTSQBYjfna/WiyFJRjl5XTyn6eBDxliJIMPBKJOzxCOgGknSxIGsEcmUc96ow4jD5paOUdjjACVdR4gP6i/wAJrQJhpsRNPBicNG2FB+re/e3AI09b36jlSzx4fKsO0kMDsbhS3NyTyMjnklCYoySSS/d1Xn1/RhJIsXlspV1Uo3NTvDKB1+6/rzFWZ8BFio2mw10df4kR5qTyJ+0p+2PnQvNs4mxT65nva+lBsi+3mfXnV/gZT9Oj02sUk7S/Ix271/yq/M62mo7nyihkuZvhZxKFvYlZU+0u4ZT6je3/ADW+lxMJkjjVXaKeB2QggRsgNzqHPWpa1vWsPxFGom7vVAx/Ehb+6BTV/hDN9BOGkt2UlzGTzjkJUmx+ywBv6j1ofFkakN63I6FgsphhjVNCDYWUjuIT0HTV5tzvVPOMtnRWbCyydre4jaVOy9yH6elRYvIpMbJixNIwgNlw8Q2T+Gr9o9vF3jax22NZXgzL8LOZIMYsDSxnTGXch2sbFRc7qLbe9JUc8Y4cr9e+feQngOMY2BjxkSKVuvaRKTCzDmNuR/K9EMPw/l8yiVBEVfccl/Lpver+P4dixBjWYyBVQosSMVQWJ0uAPiH4GsFmfD8EUrxl8YSptcQA+vMDejD4Kjtl+1tfkrZ9lTQkywi6kNqToLi2oULfCxNDGovcnuuehK30/wApNdGnjuLWuOtYjPsp7E3W/YswY2FyjA+ICsH5E6c+mZF0KmxBB6iiWX4oEaG5GreeRmaWFYxfUg07c992J8utCcfg2hfS1vMEciPMVpCd1Z2QleGFnQggE/yt+hqaGS/uOY/aqWBxYYaH5dDUpGkgH/S371qXRdvekdvSoop77detPd70CGNXkwzODpUtawNuhPL2pGFHeE8TGplRjZ3ta+wIHQHzqZOlYSe2Nhrh/Pn7kGKvHNptBMVBLLy0P51osPgu4UQdldyzhQLk33A8r1l8ywazoVcG48L9RVzhHGuofCzMe0GoxMW8YPkfMeVY85OKaTW6P1Q3OsZgxdXUTLDs1lJ7PUeVxyrN4TLMM8sriRvoyBACRZg8mwRvQHr5UQzjA9hpmgClwNOIjXcEHmSvS9QZHDEy4pe0VMNIqglz3kfnZR1tVrjBtD5YNpv2/dE/CGIZHkwZChu+wa+7NsAB0tYA1pYJVmaaE3IVNMh+C5W9gevmaz2IyPL4jaTEMHABuXIb3FulE4nOJhMWDIhgF1edhbUOojHU+ZpPLsy1EpPcvvx9f6MXk2byYZu6SUBIHmByuL8wfLlRXG5ImKUzYQKHNy0Q2V7czHfk3mtXH4GV1/6bEa2G1mAsT5AjkfesxBNLhpSLFXVu+h8x/exFVzlHQnGbvTeffIS4a4mkwp7N9Twg2aM+JD1035W+zWyzFMQ6/SssxJYMo1RNYo1vIN4X9KAyxw5iuoMI8SBbWbAH7so/o1BcFjMTl85FijfHE3gceY6ezCjn1IcFN2lUu0+/fiEMFxTmEk6qn1jqd4QgUG3MMfh9637cNYeSdcU0NprC41d3UPO2zsOVB5OO8KsXapGTO/ii0964+232fWsLm2fYjESCSRypU3RUOlUI6i3X1NOmyf05TeFtOm4/iaOKZoMRHNAjDSuIsdBJ9R4RysTScMZPJEJcLM/0jDuCYpWNyQ2zI/8AUH1rH5Z/iHioxplCTry3Fm/Y/OjsP+JGGI7+GmQj7Okj5WNKmRLRnFUl78fFGCznLjh8RLCf8tiAfundfyIrScD4ULDPP8TkQRn0trc/gLfKgfFeZpiMS80WqzhQAws2qwFa3Ph9EwSRDYpGFP8A9s27fMD+tWzebe1J8sw+Y4ntZpH6M3d/lXurb/SBVe1KqgWA6U+NCxCqLsxAUdSTsBVG6rg6HwLnTz4dsL2mnERj6t2FyyXuTY+IjcW9qdxdLgo2b6ReWYxFeyWNNRHwu5UXjsTzrM4zhbHYMriFUao+9eM6in8y8yp5GtHJnGHbCSYyHDq2IxBED2F2WRwF7xPhjsAamsnHKK3bo8Pw8QPw7icxlijUFpYRdVIlVJQRbvIW8WnyOxpmMziVHZXzAqwNisuCYyD+YqLE+oohw5w92S6TNLKAwDRoVjhZ06B23ax56fI0axuFzGR2cPgUB5KbsR03PU0gco7uq+3+UyOaKqWIw4YEMLg86PYmCh8kVZNUciZzvHYFsLIWFytiIz0UnmPQWoFndzJuSVsNHop3sK6nj8GsilGFwa55xDlzR2Vvh2RgOYvyPqKSxKzo09TpmdBKnyorhMUGGlqt5xlpdRICikIu3xObVnVexq4TTOyMrQbBINvwNWEn6HpVDDz6hY/KpgSNjz6GtDSi1SEUxZL7HnT7UxB3KOIilknGpftjxD3HWthhsNBOmuJQSLEFWs1/P7prmFqfBMyNqRipHUH+71m4LoxnoqXGDo2Jy4NLqDd8jl4XuPXkx9DzoVjMgs3aRkJIb817r+YZenvVHCcbTjSJVR1HUDvfj50fyvPcLJqVHKsd7S8gfQ1FSRg46kATiIFlQRYlOzceBrg2/lYc19DRThZJIkGHfxAvoYcmDbgjyIJ5USODjYWKBy3i7M3HvVPE5YkdgspDc1SQ87fZbmppWQ57ltK02ax4Q/8AVJIjg3YqpKSkbBtQ5X+zWT4rlkfEtLLH2faBSo5grbY35XrbzZqU0pMmtG25ah8zV5sTG+mJ8PJptsGS6W8gaqMqLhPY92335HJ4JWRgyGxHX9D5itdl+bwYtBBjF5eFr2ZT5o3UfdopjeDMNKT2LPC/VSO7+Hl7VmM24QxUO+jtU+1Hv+XMVdxZtv09TumXsRwNIbnDTRSr0Ddx/Y32qKHgbFHxmGMerg/0oHh8xlj2V2FvhYXt8jVh88xBH8Qj2AFOpeJdavFo0UXAyDeXF3/+uO4/E1Icpy2H+IzOfvy6R+C1jZp3bxu7e7G1MVQOQp7X2w2TfMjaLnuAhP1MMdx8QjZj+Li1BuIs9+k6bKwAYsxYi7MRa9hsAABtQavAXNgCSeQAuT7AU1FLI1ppOxDWw4ByUFvpk20UdxEOrv8AaHoN/wAarYDhpYo/pGYXjiG6w/5knpboKgzjiyaayxgQwqLJGBuB7+dDzwRNuWI/c3zQCSU4hb9sI9LWvcAXKuo+IdGFZjCqiY+OJWj04yNlnijN1WQcpB9nff0vVPI8kxZAxD4hsLGu4lkY6j7KenvRLNuOY12wsayTAWOKdFF/VQNzUpGKi18qz/BZ/wDXcE18PjB2bwqY9RU77nUVZdwxsD865vOo1NoJKajpLcytzYn1tapZHZmJYlmY3J6kmtBh+DZ2UFmjQkX0u1mF/MdDVYibKK0+WdIYVSxEVX9NNkSpas8xAWQUMzXL0mQqw9j5UcxEdUpVrFrJaZzbMoTGwSQEsHXQ/oDyNQZrhe0SXs4wGSTvHzHpW6zjLVmSx2YbqfI1icRrj1qxIk1qfcCpaayjp09S8GaiktROCfULGmcQRr2xEakbC49fOh8MpBraMrR1xlYZJ/HoakjkvzqrDKGFjUl6s0LJakqNHpxagRLEpYhVBZjyA51o8DwZI4vMwjH2ebUV4SSNYVdVAY825n5UUnxAQF3NlG9771m5u6RzamtK9sSLJ+HUhAI1E+Wsi/ra9GMW8cdrmNV+LVufkawGacVuxIg7g5aviI9PKs7JIzeJmb3N6FBvklfDznmTOsSZ7hUNzOtjyS351UHFGFWMoZ3Ym9+dh7e1c1TDEqXCnQNi3QUd4V4eOIJlkuIE3P3/AEG3KntSHL4eEVbZucBncU+nsTKVTm5Hi9BfnVqbL5WftUlkiFraBbSfU3qfLYkQhQBqC3Cj4R0qbH4lkhaQAEoCdJPO3SpORvPyg3OMogmVRili1W2cEK/5Vmcx/wAPrIXwzs56Ibb+xpmWcTQrK0uMwz9pJur2uAvTTetplPEOHm1LA26C5BFqrKNn+rpcX/ByDF4SSI2lR0P3h+tQ3613VmV4r4gRlSLnUNgPc1kp+DsJjFMmDcx8wD/lk+npVKXiaw+JT/cqB+T8ERNDHNicRoWSxUCwG/S/nWpw+WQ4Nb4eAb85T3j/AMVm8LFisEnYYqD6Rhw11aPvNGRvcDy9KMf+7YQrv20Y0rcLYhj911PWpeTLU3y4dry4MFxXmbzznXc6DZfUnyrQ4LAxZbAMRiUD4l/4UR5L5X9fWjcmWYUFM0I0KY9RiPIsRtt51zvOM1kxMzTScz4R0Vegq1k1j86UVhLn/QmcZxNim1TuT5INkX2H61VhgZ2CIpZjyA51Pl2BkncJEtz1PQeproXDuSLEGEZAt/GxB6eax/vRKVFznGCoocNcOGNhYK+I+Jz/AA4B89merWJzLKo3ZJSZZFNnkNyWbqbihPFfFY0/RcEdMQ2eQeJz1sf1rFiiMe2ZqEp5k6O33ppNJevE0Hnkcq3ofiI6ItVeVL1ElY0CpBQLPsrEouNnHI1o5oqpyLWZaOewShJGZ1Hanum/6UBnwzOZHVfCdwOldA4gyjtAHSwdd/eso82hJiBZyACPXzqeMo6tOdgGGWiUMoYWqvisuIiWVTsefneqUM9q3jJM6ozsL1Kj1WhmuKfVFhvB55LGiottK9POm5tm7z21bAdBy9zQlJKk1UULZG7odelpt6UGmUarhPO4I42gxK3Rmvy/KuhxzRiJFUBUYjStcTvWm4RzJmxAErk93uA8gR5VEo9nNraN/MjU8R5m+CxTTaNSSRqqnoCL7H8amx+KOLwqxRH617arHZb86NZhhExEVnF1I/A1ypcXNgzLEt1DHxW3I8wfaklZjpRU0q5R1mHDKEjSSNW7MAXsOgtWf4kyn6PIcXFGChW0kfI2G9wf0ovkuYxfRo2190gXLHf51U4zzJUw/aRuHUHvLfmOopGUN26voZfGZ5iMwtFAgRFtqueduQNXsHneMZxg1jWHSLsw3svmKTKpocK4mO0GIA/0t09hvR6TMILgYYGSSSwLWuAvqabNZNcKOOvXzEy3DFDtK41E95jqLHrsai4mxjYVRL2EUwJsWKgEVU/xBxDYdYezNnvsf6/jWWzfi6fERdkwUL8RF9/2pxjYoablUuiHiDiKXFkCSyovhReXz86gyfJ5MQ3d2QeJzyH7mrWQ5A0/fkukQ69W9BXQcPhI4Ytcto4UFwvIt7+dOUqwjac1BbYlfKMojjj2+rgAu8h2aT9hWT4t4s7cdhhxogXbb4un4VW4s4pfFnSvcgHhUfFbqf2rOcqcY1kWnp/+pcirSaa8DTgas2Oyg04NUINODVB5I9jUZr16azUgIZlqhNHRBzVeVaiSGmDJFrM8Q5Nq+sjHeHP1rVyrVVxWZonRz8GJ+zjcm4O60EzaBVlYRXKjnWyzzLNLdtGBccxQHARDVI7bgi5HkaS+V2dEJ2AoJqJQTXoZJCbawp0k0kUtdCZ0xmF2FOjk6VXgnvtT3FUalsNXr1Xil6GpgaAHg1JDKVYMpsym4NQhqUGmB1ThPiISqATv8S+RozxBlkU8RUqL2Nj5VxiCdlOpSVI6itHgeNJksHAcdfOs3B9HHP4dp3AH4rDvE4hmLCLV62IFbjKIosRC8YhIUbBjyO3MVbTFwzwduqhio5ECs3HxhJM6RRqIkZrE9bdbW5UssHKWosLK5LnEGAZ4Y8NCLhbXPQAUb4Thlw6BJNJUfFax9qF5vxcmFIjij1ta5P8AzWXzDiXEYk6B3dW2lOZ+dNRbRMYTnGui5x7nIxGIAQ3VNvcnyp+QcNE2ecbfCnU+pq5w7w2EszjVJ0HRf+a0+Y46LBx65CDJ8K/tQ5XhDlqbUoQJJXiwsfazkCw7if8AFc54i4ikxb3buoPCnT3NU85zeTEyF5Tt8K9AP3oeTVxjRpp6W3L5Jb0003XXi1Was8abel1UwtSEdiDU5TTFpwrI8kcTSV5qQUANao3qRqjehoZWmSqEkdE35VTnrNopMHSxg7GslnmWFCWTwnxCtfLQzNvAakpOmYRMQVIXmh2t5UNxkBRjYbfvRR/Ev81OzLwv7U1KmdUX2CI5aIQT3oPD0q7BzroRtGTLrrT4pqTpUB5imal9WpdVMTlSmgRJevaqaKUUDQbwfEbRwGJV5jnQiOQg3BIPnTK9QkSopXRcgikney3ZvPoPet5kGQrENhqc82/byoDwX8fvW+yvwmspvNHLr6jWAfm2exYNDazSHp1rm2PzB53LyG5P4CrvFv8A8k0HrSKo00oKK3dsUtXr01qSqNrHXpb0ylNAmyKebSKHHHMeVSZjyqBOVQ2I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10" name="AutoShape 6" descr="data:image/jpeg;base64,/9j/4AAQSkZJRgABAQAAAQABAAD/2wCEAAkGBxQTEhUUEhQUFhUXFxgaFxcYFxcdGBscGBcWFh4YGR0YHCggGBolHBcVITEhJSkrLi4uFx8zODMsNygtLiwBCgoKDg0OGhAQGywkICQsLCwsLywvLCwsLCwsLCwsLCwsLywsLC8sLCwsLCwsLC8sLywsLCwsLCwsLCwsLCwsLP/AABEIAMkA+wMBIgACEQEDEQH/xAAbAAABBQEBAAAAAAAAAAAAAAAFAQIDBAYHAP/EAEAQAAIBAgQDBgIIBAUDBQAAAAECAwARBAUSIQYxQRMiMlFhcUKBFCNSYpGhwdEzcrHwB0OCwuEkU/EVFjRz0v/EABkBAAMBAQEAAAAAAAAAAAAAAAABAgMEBf/EAC0RAAICAQQABAUEAwEAAAAAAAABAhEhAxIxQVFhcfAEIoGRoRMyweGx0fFC/9oADAMBAAIRAxEAPwDpdqWlr1cZZ4U6m0tAHgKcKSvUAOpaQVUxuZRRC8kir6X3oGXKWsdj+OoxtEpc+Z2FZvH8T4mW/e0jyX96KNY6E2dHxubQxC7yKPS+9ZfMePUFxChb1OwrCyOWNzcnzNR0UdEPh4rkK5lxLiJT3n0jyWgzNfcm5pxFeiiLGyKWPpQdMYqKwR3pLUSgyZ3ViCNQ+HrRXLmjjUaVVidnDeIfjUuSQnNLgE5XnUuHN422+yeX/FdCyDjKKeyudD+R6+1YrM+HybvCb9SnXfyoFPAyGzqVPrzoTT4Ilp6eqvM7wD5Utcn4f4vmw9lc9onkT3h7V0XJs9hxK3jYX+yeYpnFqaMochO1IaWvUGQ2kIp1JQA00lONJQAlIRS2pDQA0imEU8000mAw02nmktSGTg0t6YKZisVHENUjqg9TVkk1KKymY8dwJcQqZSOvJfxPOsxj+K8TL8QjXyTn+NOmax0ZM6TjMxiiF5JFX0JF6zmYccxrfsUZ/U7LXPixJuxJPmTc09Xp7TaOglyHMdxViZdtegeS/vQSQkkkksfMm5rzCmMadG8YpcI9ekLVPhcBJJ/DQkefIfiasYvKzC8QmPdcjUV6X9etS2ity4BrenOr+DyaaQXC6R5ttRrH4fsFf6Mita3etdl89QNVUzFMSNJYwzWsCD3H/Y1Dk2rRO9tWivhMuQErKrdpa6g7IfY9anjYSf8Ax27GUbGNutqqvLiMOQJT3QbXaxt6jrVXOcTG8gaI79SNt/MUqbYJNsJRsJGs4aHEL8Y8J96Zi4Q0ZMwDMvxx8/nQvGZtLIe83S1hS5XgZZNfZGwA7+/5WpbStjWW6JJ86a6mO66RYHqR60PmxTObuxY+ZqM8yDsRzppFWopGyilwOY0sMzI2pGKsORB3pleIpjo3PD3H7LZMULj/ALg/UV0HB4yOVQ0TBlPUGuCCr2V5rLh21QsV8x8J9xRRy6vwqeY4O5V61ZLh7jqKayTWik8/hPzrXdLjcUjhlCUHTG2r1qW1eNBI0imkU+koAZamkU+kNICK1etTzSUAc1zHjXEyXCaYl+6Lt+J5VnpZS51OWcnqxJpl6UAkXFyBzNth71rR6EYRjwO96fcf+KhI5D1/r5VbOWzDfsZdPVtBsKZTojZgdulNsd7b25kdPej+EyWGWCQ4aYYidbXiA02A5kBt2ohgpLwvFi4kw0DWIkUhZAR0082FQ5EPUSAeFy28ayzSLFExshIuzHrYeVWtWGhjJjKzyahpLggAddS9DRGeBY4kwuNuYr6sLi4xqXfowHKhE+Q2BZcVhin2tVj7led6V3yyU0+WFUxYxQ/6d+ym02aBrdm466fWhmXZk0N4MTCZYSdLIw7yHzQn1qlmTRB0MG+gLc2IVmHxAcwKbmebyTEmRtvsjZR+9JRKjD7fkKZ9MkOIRoZCw0gSAG5sOh6E2oTj8asjXii0b3W277VTdCBext0NjajGXZZJojxGGlXXcjS1gQ3UC+xopItKMFkoT4eZgsjBmEh7pvffla3SnzZX2WlsQSiNfw7sLdD0FXXzMqWjxcXZqx3ZBYhvtbc6Y7SYcAG2Iwzbqef/AIPpStj3S49v0JUXslE2EVJU+LULuCOdS5W8byGWBirNtLEx33+Jfaq2M7SyyxTBU5qrDTa3Nbdap43Moiwkjj+ssDr5AN17vWlVkKLkvf5L2IRJneKZdEyXtINlYdNVAcTEFNg4fzI5XpMVi2kYs5uT/dqiFUlR0Qg4imvV4mp8Hg3lbTGLkC59qot0ivXqtY3LJYt3Q2+0Nx+IqoDQCd8CkX51oeH+Lp8LYX7SP7LHcfyms9evUEygpKmdsyLiKDFLeNrN1RtmHyorXAI5CpDKSrDkRsa3HDv+ILLZMWNS/wDcHMfzCk0cOp8K1mOTotqQim4PFRyoHiZXU9R+tS0jkI7UhFPNNNADLV6lIr1AHMc+yaPBLFJpOIJN2LfwCOi93ek4uzFh2eGUJGOzV5o4xYamFwD12r3DOfiEdhOva4VtmU7mPfxKOq+lHuIGeMiRoIMdhpCNEgW0gvyVivMdAabtPJ15UleTP8Gxh3nRGVcQ0BGHZrWD9beTW61Rkx+KgkIaWeKUE6gzN/Q7MKLyjLS1pI8Vg5B8IBbSehFuRp+P4nICxwt9IRRYy4mNSznpYWuoH50++CrbfH3GnGLisO+LCiDGYUreWMaVkB/qx6ikx2OwuIiSbE6hit9QgAswG15NWyGhWPzKaYaZGGkbiNVCoCOtl5n1NW8lxODj0tiMPLK19yH7g8u51p0PbWf8HsrzLEmP6LhrBbs3Mared22UD0qDNsneBo1k0tJKNQCd7b35MfajuKyPD40tJg8QhdtzBINBA8gNrVUGAxCwthZY5I5YCZcJIOVv8yJWGx23HvU2JSSePr4gqPJHDxLORh+1Nk7QHUegGkcr1aWWHC4hl7LttD2LtzFhY6Ry51JlPEQGmLHAzQqwZJDvJC3Qg82XntV/N8pi1lzDIySEuuIgfUhvuSynwn0ofmU5O6l+B8KygjEJiEmwfOQSC7KOqaRyIrP5djovpLIIycNM4AQ8wfhYAev5Vaw2Jw+GbtYcRNITzi0BQw66ydqEZhje0YMsaRWJI7PY7+ZqUhwhd/8APb8w1jcfNFLpxPYvEW0mNQGIUciB02oUc3EepcMnZqTe5NyfYclob6+f40009qNlpLv+vsLPIWN2JJPU1EadSEVRqJRPIcsWeTS0gW2+n4mH3TyvQw0oa1iDa3IjmPY0NA1awazE8HjfRKR1s4uPxAoYmV4qAl4xq6XXe49qblxxji8TyaQPEx7pt0GrnS/+4cSrWcgkHdWUD+gqEpGFanFplvBcRlCRMrL08Jt8watYnJ4MSC8DKrDc2tb5qOXvVVOJEcaZ4hb07w/A709MBhZSGw0pik9Lj5WPT2oqjJ3F3Tj+UBcxyuWE99e70cbqb8t+lUzW4wq4veOWJJ0I8akDYHbUp51FjOGQHEkAsysGMV+6w+6fhPpT3eJpHX6l+ODF3p162UUuHmDJJEFb4kI0yKd9wetZ3N8pMJuDrjJ7r9fZh0NNStlx1FJ1wRZTms2GfXA5U9V+E+4rpPDvHUM9kmAhl9fA3seh9K5XakK02hamjHU5O/0hFck4d4wnw1lb62L7DHdR90/pXTMlzyDFLeF7nqh2dfcVNUcGpoyhzwXrV7TTmFJegxOIXosvEcyQrDCVgQXv2d9bk82Zj4SfIUBwmID7EWYcx+tWV/L9fKtD0nHxHOSSSxLMdyzEkk+pO9IvubdT/QV7T/f705V/8/tTAdfr6fKvAU/p6/3tSAe/mN6AI5Iwbeh59RWs4UxuNKakxUDRo9nixLEkL9oG9wLXtWXYVDJEL7gE+vO1JqxSjuVE+dmPt5TDvFqOg+np6eVRyY+Ro0j7RuyQWVBsOd9wPEfU1C3O1eSlRpGOCNz5UzVt+9WIcO0jAIL3NgTsL2va55bVXZCOYI+VBaFZbVCafTC1BSEppNXcHlsku6LZfttsvy+0fQUZXLcPht521P0UjcnzWPp7vU3RMtRLHYGy/LJZvAtl+22y/Lqx9BRb/wBPw2G3mfW9vCQCb/dXp/qpxx2JxKv9GAVUsCNQ7Yg+V+Q9BWcdSpIYEN1DeL53pZZC3TdN15dhjMOJZX2j+qUbC27H3PT2FPixsWIAScBJOQkGwJ6Xv4T+VDcqiDTxK1tJkUH2rYZ9ksM7GzCOcgkHo4FxZh+oowiNR6em1Gq8zJ5nlUkDWfdejD9fI1pOBYyY5LkEBu6pA2NgSw9aDQ42XDHscQhZOinmB5xt1HodqKZYohJmwx7WBrCSMbMlviA5hh5dab4DVbcKf0fT/wBDs7z4oImwzo6Et2mrx6r+FxzFqt47iO0ath76XuGbsyWjNge8vUXvvVuTJ8Hiby6Ve43ZCVa/3wOvvQ/MsJLCpEeKuNPchbZwOgjYbk+9Tgwj+m6VZXiKudROi/SVVidllHgLdO94oj6GiGGVHQxstxzYNYkqb3UEcyOYPWqQfscE82MQmcjTdlUSEFraF2sWt19ahynEonfwza4OTIPHD6gHfSOZX8Klobjh119voZzOssOHcLq1I41xt1K3tY/eFUTeui4/ALiobX/iNdZLiyOovZb/AAP+tYnKcreaQowKBSBIbbg/YX7x6em9aRlaydOlq3HPQO1DzqSCVkYOjMrDkymx/LnXSI8PCsYRoYkiW4u1iBe1yWO5bbnWG4ieAzk4cqYyBsq2VSNrDz96cZW6CGqpuqNdw9/iFyTGj0Eyjb/WP1FbqGVXUMroVIuCGG9cGvXlJGwJA8gTT2mM/hot2sEcsPJgR6N+jfvVzB4jVs2zdaF4HEW2PhPOrzw8t/5X/wBrUG7QR22J/Wla55dPwFVsNiL3DbMOY86tk38v78/WmRwIR8tth1PrTQ1v7/pTjcdaayX5UBRLq6f2ff1qu5507VbnTXbbbn8qBpDD5befrTTyIHKtRgsFC0KlEDhhc6vFqGxXbwnpbl1oRnmBEZVkA0OBax2BA3Hz5io3p4FHUTdBDJRqw8PPZmQgc7hyQfktqHZ2TpiDc/rD798gX+VF+ApFPbIR30InibybSEPuCBuKg40w4UYd1Wyurm1rd5jrYnyuSdqlP5qITrVr3wwFgMueYkJpstizM1lUE2F/O56UdGWYXDDViDqfydbm/wB2LoPV6zUUzI2pDYj5gjyI6itEJosalpbJOo2k5sB5N/3I/XmKbbNNTcnzjy5KOYcSO20I7NeWom8lvK/JB6CghXrfe+9z3j671bngfDzASxo5XfS19EinqCOYNbLJ4sFiQezgiBt30KjWvt6etPCCU46StLHiv5MbluNkgk7SO17WKnky/ZNa7Xh8wjsbrIo9O0T2+2lV5MFlzOYn7TDyjaxut/Irq7rD1oXmvDc+GIlQ9oq7rInjX1IHT15Unkzk4ajTzGXXvsHZrlcuHYB9t7pIL6TbkfQ+laYFMwiAD9liou8PO/ofsn8qgyviaOVOxxighv8AM+En74HhPqKrZxw3Nh2EsBLou6svjT3HxL60xybbUZ4kuH0/fgTx5uGvhczSzKba7bg9Gv0/mGxqrmOTz4JhNC+qPpIPI9JFGxU+fKiOExcWYosU5CYhQdDi2/t5+qVNkeWY7C30xxzw7hotQvbzS/I2+HkaOCN2zHD7i+H6A3B4lMSwMbHDYrppayPbyPJv5W+VNxXEGOiOmRlv0Yxj+vQ+lEs44M7Re1wylSd2gfbnvt9lvShOEzmwMONRnUbaiPrY+lmHxqPx8qC4uMspX5PlB3hNziUkdys+LQ91Zd1VDb+GvwjxXI35USzNoY/r5IRCA6qZk8aauQe2zrtv0HWsdj8kaLTNh3LxndHjJv8AIjn6g7iqOIzWeTT2krSBTqCvul/vLyPzpbbF+judxePeDdtD2LssmhsPNZgb/V7d5ZF8gT4h02PWrGV2uruoV5neeXS1gukBFC9SrKOXneqeXSx4vL5UhVY3iUnsjuiMeekf9tt9ulvSrkS6UCoRZcECFAuQGB3Dn/L2970qOdrlPk59nOYGeRjciMMRHHyAF+o6kne/rVHTU2W4GSawhRnNuY8Iv5k8q2ycKh8IwdIFxK27Nom29pTyJ53NaWkdspx06RgrV6p8bhzG7ISG0m2tLlCeoU9bHb5VFf1/pVF2DMVhmjazbG1x5EHqKs4LF27rbqelFHiEyrGCPgYN1G2kj8dyKz0yFWIuDYkXHI26jzFYQnZnGV4DLqdr/wChv9pq7g5wbgizLzF/z9qEYDGfC24P5VadLEb7/C/T+U1qU1eAoIx196Ydjt61Fh8SSLHZh0/b0pzPfnemSkNfnyppbf8AWpWufQVH2Y50ikXskxojYqxtG55kXCvyDW+yRsa1+a5EZR2agqXhLgeJA694GJ+oby9qwJe39+fStPwbnahfoc5KRk/USBtOhuehj5eVZzXaMtWD/dEB5HjjhsUkjagFJSReuk7EEGtbxNgw+HmQLdoSJI7X8Lm+1+ZPKoOMckaYGZUVZxftUBvqjUWDi1N4OxjzQ6bG8B0LJYkaHHh8mcchSbv5kRN7ktRdcmLbDv2fa6T2d7a+l/I+VRIj7FVe43BUG49b10QzYfBqkRaONL3Ia7O+5ufK96r5jxUqIrwOky30ulyrrfly6U97fRoteT4iZ3B5oky9jiADv3TyIP2kPwt93kapYzBS4V1kRzpv9XMvK/2XHwnoVNbiFMPjoQ5jBBuGB2dCOY1Df50NxmCfCA6/rcK1lfULlR0Evmvk/MUlIiOqk6S9U/4I8PmEOYqIcQAk48LDa/qp/wBlUBPistcI31kJO32G9FJ/ht6VBnPDulTNhrvEN2S93ivuCCPGnkwq/knFKuhw+N78bCwkPK3K0n/6FP0HtxcVce14ehNNleGx6mTC2il+OM7AnrqX/cKbw3mkuFlGFxYKq38NjvpJ5AN8SH8qmThdsNjIJogZoNfTdkDDb+ZPWrf+IGU4iTs+xUyQre6ruwe/i9Ra1F9EboyahdxfjyvfmO4ly7Ba1GIvA77pMgsLrzueWr3qljshx+oS4fGGe9rHtLDbYahfSR8qMDK5MXlyQ4gdlMLaSwvYqbK7AeY5ik4Y4YXCTO3bJIHTSQBYjfna/WiyFJRjl5XTyn6eBDxliJIMPBKJOzxCOgGknSxIGsEcmUc96ow4jD5paOUdjjACVdR4gP6i/wAJrQJhpsRNPBicNG2FB+re/e3AI09b36jlSzx4fKsO0kMDsbhS3NyTyMjnklCYoySSS/d1Xn1/RhJIsXlspV1Uo3NTvDKB1+6/rzFWZ8BFio2mw10df4kR5qTyJ+0p+2PnQvNs4mxT65nva+lBsi+3mfXnV/gZT9Oj02sUk7S/Ix271/yq/M62mo7nyihkuZvhZxKFvYlZU+0u4ZT6je3/ADW+lxMJkjjVXaKeB2QggRsgNzqHPWpa1vWsPxFGom7vVAx/Ehb+6BTV/hDN9BOGkt2UlzGTzjkJUmx+ywBv6j1ofFkakN63I6FgsphhjVNCDYWUjuIT0HTV5tzvVPOMtnRWbCyydre4jaVOy9yH6elRYvIpMbJixNIwgNlw8Q2T+Gr9o9vF3jax22NZXgzL8LOZIMYsDSxnTGXch2sbFRc7qLbe9JUc8Y4cr9e+feQngOMY2BjxkSKVuvaRKTCzDmNuR/K9EMPw/l8yiVBEVfccl/Lpver+P4dixBjWYyBVQosSMVQWJ0uAPiH4GsFmfD8EUrxl8YSptcQA+vMDejD4Kjtl+1tfkrZ9lTQkywi6kNqToLi2oULfCxNDGovcnuuehK30/wApNdGnjuLWuOtYjPsp7E3W/YswY2FyjA+ICsH5E6c+mZF0KmxBB6iiWX4oEaG5GreeRmaWFYxfUg07c992J8utCcfg2hfS1vMEciPMVpCd1Z2QleGFnQggE/yt+hqaGS/uOY/aqWBxYYaH5dDUpGkgH/S371qXRdvekdvSoop77detPd70CGNXkwzODpUtawNuhPL2pGFHeE8TGplRjZ3ta+wIHQHzqZOlYSe2Nhrh/Pn7kGKvHNptBMVBLLy0P51osPgu4UQdldyzhQLk33A8r1l8ywazoVcG48L9RVzhHGuofCzMe0GoxMW8YPkfMeVY85OKaTW6P1Q3OsZgxdXUTLDs1lJ7PUeVxyrN4TLMM8sriRvoyBACRZg8mwRvQHr5UQzjA9hpmgClwNOIjXcEHmSvS9QZHDEy4pe0VMNIqglz3kfnZR1tVrjBtD5YNpv2/dE/CGIZHkwZChu+wa+7NsAB0tYA1pYJVmaaE3IVNMh+C5W9gevmaz2IyPL4jaTEMHABuXIb3FulE4nOJhMWDIhgF1edhbUOojHU+ZpPLsy1EpPcvvx9f6MXk2byYZu6SUBIHmByuL8wfLlRXG5ImKUzYQKHNy0Q2V7czHfk3mtXH4GV1/6bEa2G1mAsT5AjkfesxBNLhpSLFXVu+h8x/exFVzlHQnGbvTeffIS4a4mkwp7N9Twg2aM+JD1035W+zWyzFMQ6/SssxJYMo1RNYo1vIN4X9KAyxw5iuoMI8SBbWbAH7so/o1BcFjMTl85FijfHE3gceY6ezCjn1IcFN2lUu0+/fiEMFxTmEk6qn1jqd4QgUG3MMfh9637cNYeSdcU0NprC41d3UPO2zsOVB5OO8KsXapGTO/ii0964+232fWsLm2fYjESCSRypU3RUOlUI6i3X1NOmyf05TeFtOm4/iaOKZoMRHNAjDSuIsdBJ9R4RysTScMZPJEJcLM/0jDuCYpWNyQ2zI/8AUH1rH5Z/iHioxplCTry3Fm/Y/OjsP+JGGI7+GmQj7Okj5WNKmRLRnFUl78fFGCznLjh8RLCf8tiAfundfyIrScD4ULDPP8TkQRn0trc/gLfKgfFeZpiMS80WqzhQAws2qwFa3Ph9EwSRDYpGFP8A9s27fMD+tWzebe1J8sw+Y4ntZpH6M3d/lXurb/SBVe1KqgWA6U+NCxCqLsxAUdSTsBVG6rg6HwLnTz4dsL2mnERj6t2FyyXuTY+IjcW9qdxdLgo2b6ReWYxFeyWNNRHwu5UXjsTzrM4zhbHYMriFUao+9eM6in8y8yp5GtHJnGHbCSYyHDq2IxBED2F2WRwF7xPhjsAamsnHKK3bo8Pw8QPw7icxlijUFpYRdVIlVJQRbvIW8WnyOxpmMziVHZXzAqwNisuCYyD+YqLE+oohw5w92S6TNLKAwDRoVjhZ06B23ax56fI0axuFzGR2cPgUB5KbsR03PU0gco7uq+3+UyOaKqWIw4YEMLg86PYmCh8kVZNUciZzvHYFsLIWFytiIz0UnmPQWoFndzJuSVsNHop3sK6nj8GsilGFwa55xDlzR2Vvh2RgOYvyPqKSxKzo09TpmdBKnyorhMUGGlqt5xlpdRICikIu3xObVnVexq4TTOyMrQbBINvwNWEn6HpVDDz6hY/KpgSNjz6GtDSi1SEUxZL7HnT7UxB3KOIilknGpftjxD3HWthhsNBOmuJQSLEFWs1/P7prmFqfBMyNqRipHUH+71m4LoxnoqXGDo2Jy4NLqDd8jl4XuPXkx9DzoVjMgs3aRkJIb817r+YZenvVHCcbTjSJVR1HUDvfj50fyvPcLJqVHKsd7S8gfQ1FSRg46kATiIFlQRYlOzceBrg2/lYc19DRThZJIkGHfxAvoYcmDbgjyIJ5USODjYWKBy3i7M3HvVPE5YkdgspDc1SQ87fZbmppWQ57ltK02ax4Q/8AVJIjg3YqpKSkbBtQ5X+zWT4rlkfEtLLH2faBSo5grbY35XrbzZqU0pMmtG25ah8zV5sTG+mJ8PJptsGS6W8gaqMqLhPY92335HJ4JWRgyGxHX9D5itdl+bwYtBBjF5eFr2ZT5o3UfdopjeDMNKT2LPC/VSO7+Hl7VmM24QxUO+jtU+1Hv+XMVdxZtv09TumXsRwNIbnDTRSr0Ddx/Y32qKHgbFHxmGMerg/0oHh8xlj2V2FvhYXt8jVh88xBH8Qj2AFOpeJdavFo0UXAyDeXF3/+uO4/E1Icpy2H+IzOfvy6R+C1jZp3bxu7e7G1MVQOQp7X2w2TfMjaLnuAhP1MMdx8QjZj+Li1BuIs9+k6bKwAYsxYi7MRa9hsAABtQavAXNgCSeQAuT7AU1FLI1ppOxDWw4ByUFvpk20UdxEOrv8AaHoN/wAarYDhpYo/pGYXjiG6w/5knpboKgzjiyaayxgQwqLJGBuB7+dDzwRNuWI/c3zQCSU4hb9sI9LWvcAXKuo+IdGFZjCqiY+OJWj04yNlnijN1WQcpB9nff0vVPI8kxZAxD4hsLGu4lkY6j7KenvRLNuOY12wsayTAWOKdFF/VQNzUpGKi18qz/BZ/wDXcE18PjB2bwqY9RU77nUVZdwxsD865vOo1NoJKajpLcytzYn1tapZHZmJYlmY3J6kmtBh+DZ2UFmjQkX0u1mF/MdDVYibKK0+WdIYVSxEVX9NNkSpas8xAWQUMzXL0mQqw9j5UcxEdUpVrFrJaZzbMoTGwSQEsHXQ/oDyNQZrhe0SXs4wGSTvHzHpW6zjLVmSx2YbqfI1icRrj1qxIk1qfcCpaayjp09S8GaiktROCfULGmcQRr2xEakbC49fOh8MpBraMrR1xlYZJ/HoakjkvzqrDKGFjUl6s0LJakqNHpxagRLEpYhVBZjyA51o8DwZI4vMwjH2ebUV4SSNYVdVAY825n5UUnxAQF3NlG9771m5u6RzamtK9sSLJ+HUhAI1E+Wsi/ra9GMW8cdrmNV+LVufkawGacVuxIg7g5aviI9PKs7JIzeJmb3N6FBvklfDznmTOsSZ7hUNzOtjyS351UHFGFWMoZ3Ym9+dh7e1c1TDEqXCnQNi3QUd4V4eOIJlkuIE3P3/AEG3KntSHL4eEVbZucBncU+nsTKVTm5Hi9BfnVqbL5WftUlkiFraBbSfU3qfLYkQhQBqC3Cj4R0qbH4lkhaQAEoCdJPO3SpORvPyg3OMogmVRili1W2cEK/5Vmcx/wAPrIXwzs56Ibb+xpmWcTQrK0uMwz9pJur2uAvTTetplPEOHm1LA26C5BFqrKNn+rpcX/ByDF4SSI2lR0P3h+tQ3613VmV4r4gRlSLnUNgPc1kp+DsJjFMmDcx8wD/lk+npVKXiaw+JT/cqB+T8ERNDHNicRoWSxUCwG/S/nWpw+WQ4Nb4eAb85T3j/AMVm8LFisEnYYqD6Rhw11aPvNGRvcDy9KMf+7YQrv20Y0rcLYhj911PWpeTLU3y4dry4MFxXmbzznXc6DZfUnyrQ4LAxZbAMRiUD4l/4UR5L5X9fWjcmWYUFM0I0KY9RiPIsRtt51zvOM1kxMzTScz4R0Vegq1k1j86UVhLn/QmcZxNim1TuT5INkX2H61VhgZ2CIpZjyA51Pl2BkncJEtz1PQeproXDuSLEGEZAt/GxB6eax/vRKVFznGCoocNcOGNhYK+I+Jz/AA4B89merWJzLKo3ZJSZZFNnkNyWbqbihPFfFY0/RcEdMQ2eQeJz1sf1rFiiMe2ZqEp5k6O33ppNJevE0Hnkcq3ofiI6ItVeVL1ElY0CpBQLPsrEouNnHI1o5oqpyLWZaOewShJGZ1Hanum/6UBnwzOZHVfCdwOldA4gyjtAHSwdd/eso82hJiBZyACPXzqeMo6tOdgGGWiUMoYWqvisuIiWVTsefneqUM9q3jJM6ozsL1Kj1WhmuKfVFhvB55LGiottK9POm5tm7z21bAdBy9zQlJKk1UULZG7odelpt6UGmUarhPO4I42gxK3Rmvy/KuhxzRiJFUBUYjStcTvWm4RzJmxAErk93uA8gR5VEo9nNraN/MjU8R5m+CxTTaNSSRqqnoCL7H8amx+KOLwqxRH617arHZb86NZhhExEVnF1I/A1ypcXNgzLEt1DHxW3I8wfaklZjpRU0q5R1mHDKEjSSNW7MAXsOgtWf4kyn6PIcXFGChW0kfI2G9wf0ovkuYxfRo2190gXLHf51U4zzJUw/aRuHUHvLfmOopGUN26voZfGZ5iMwtFAgRFtqueduQNXsHneMZxg1jWHSLsw3svmKTKpocK4mO0GIA/0t09hvR6TMILgYYGSSSwLWuAvqabNZNcKOOvXzEy3DFDtK41E95jqLHrsai4mxjYVRL2EUwJsWKgEVU/xBxDYdYezNnvsf6/jWWzfi6fERdkwUL8RF9/2pxjYoablUuiHiDiKXFkCSyovhReXz86gyfJ5MQ3d2QeJzyH7mrWQ5A0/fkukQ69W9BXQcPhI4Ytcto4UFwvIt7+dOUqwjac1BbYlfKMojjj2+rgAu8h2aT9hWT4t4s7cdhhxogXbb4un4VW4s4pfFnSvcgHhUfFbqf2rOcqcY1kWnp/+pcirSaa8DTgas2Oyg04NUINODVB5I9jUZr16azUgIZlqhNHRBzVeVaiSGmDJFrM8Q5Nq+sjHeHP1rVyrVVxWZonRz8GJ+zjcm4O60EzaBVlYRXKjnWyzzLNLdtGBccxQHARDVI7bgi5HkaS+V2dEJ2AoJqJQTXoZJCbawp0k0kUtdCZ0xmF2FOjk6VXgnvtT3FUalsNXr1Xil6GpgaAHg1JDKVYMpsym4NQhqUGmB1ThPiISqATv8S+RozxBlkU8RUqL2Nj5VxiCdlOpSVI6itHgeNJksHAcdfOs3B9HHP4dp3AH4rDvE4hmLCLV62IFbjKIosRC8YhIUbBjyO3MVbTFwzwduqhio5ECs3HxhJM6RRqIkZrE9bdbW5UssHKWosLK5LnEGAZ4Y8NCLhbXPQAUb4Thlw6BJNJUfFax9qF5vxcmFIjij1ta5P8AzWXzDiXEYk6B3dW2lOZ+dNRbRMYTnGui5x7nIxGIAQ3VNvcnyp+QcNE2ecbfCnU+pq5w7w2EszjVJ0HRf+a0+Y46LBx65CDJ8K/tQ5XhDlqbUoQJJXiwsfazkCw7if8AFc54i4ikxb3buoPCnT3NU85zeTEyF5Tt8K9AP3oeTVxjRpp6W3L5Jb0003XXi1Was8abel1UwtSEdiDU5TTFpwrI8kcTSV5qQUANao3qRqjehoZWmSqEkdE35VTnrNopMHSxg7GslnmWFCWTwnxCtfLQzNvAakpOmYRMQVIXmh2t5UNxkBRjYbfvRR/Ev81OzLwv7U1KmdUX2CI5aIQT3oPD0q7BzroRtGTLrrT4pqTpUB5imal9WpdVMTlSmgRJevaqaKUUDQbwfEbRwGJV5jnQiOQg3BIPnTK9QkSopXRcgikney3ZvPoPet5kGQrENhqc82/byoDwX8fvW+yvwmspvNHLr6jWAfm2exYNDazSHp1rm2PzB53LyG5P4CrvFv8A8k0HrSKo00oKK3dsUtXr01qSqNrHXpb0ylNAmyKebSKHHHMeVSZjyqBOVQ2I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" name="Рисунок 9" descr="http://skfb.ru/images/magistra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017972"/>
            <a:ext cx="662473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715404" cy="3226680"/>
          </a:xfrm>
        </p:spPr>
        <p:txBody>
          <a:bodyPr>
            <a:normAutofit/>
          </a:bodyPr>
          <a:lstStyle/>
          <a:p>
            <a:pPr marL="0" indent="449263" algn="just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3600" b="1" i="1" dirty="0">
                <a:ea typeface="Segoe UI" pitchFamily="34" charset="0"/>
                <a:cs typeface="Segoe UI" pitchFamily="34" charset="0"/>
              </a:rPr>
              <a:t>Статья 3. Человек, его жизнь и здоровье, честь и достоинство, неприкосновенность и безопасность признаются в Украине </a:t>
            </a:r>
            <a:r>
              <a:rPr lang="ru-RU" sz="3600" b="1" i="1" dirty="0" smtClean="0">
                <a:ea typeface="Segoe UI" pitchFamily="34" charset="0"/>
                <a:cs typeface="Segoe UI" pitchFamily="34" charset="0"/>
              </a:rPr>
              <a:t>наивысшей </a:t>
            </a:r>
            <a:r>
              <a:rPr lang="ru-RU" sz="3600" b="1" i="1" dirty="0">
                <a:ea typeface="Segoe UI" pitchFamily="34" charset="0"/>
                <a:cs typeface="Segoe UI" pitchFamily="34" charset="0"/>
              </a:rPr>
              <a:t>социальной ценностью</a:t>
            </a:r>
            <a:r>
              <a:rPr lang="ru-RU" sz="3600" b="1" i="1" dirty="0" smtClean="0">
                <a:ea typeface="Segoe UI" pitchFamily="34" charset="0"/>
                <a:cs typeface="Segoe UI" pitchFamily="34" charset="0"/>
              </a:rPr>
              <a:t>.</a:t>
            </a:r>
            <a:endParaRPr lang="uk-UA" sz="3600" i="1" dirty="0" smtClean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357298"/>
            <a:ext cx="82868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endParaRPr lang="ru-RU" sz="4400" b="1" dirty="0" smtClean="0"/>
          </a:p>
          <a:p>
            <a:pPr>
              <a:buFont typeface="Wingdings" pitchFamily="2" charset="2"/>
              <a:buChar char="§"/>
            </a:pPr>
            <a:endParaRPr lang="ru-RU" sz="4400" b="1" dirty="0" smtClean="0"/>
          </a:p>
          <a:p>
            <a:r>
              <a:rPr lang="ru-RU" sz="4400" b="1" dirty="0" smtClean="0"/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42852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err="1">
                <a:solidFill>
                  <a:srgbClr val="FF0000"/>
                </a:solidFill>
              </a:rPr>
              <a:t>Конституция</a:t>
            </a:r>
            <a:r>
              <a:rPr lang="uk-UA" sz="4800" b="1" dirty="0">
                <a:solidFill>
                  <a:srgbClr val="FF0000"/>
                </a:solidFill>
              </a:rPr>
              <a:t> </a:t>
            </a:r>
            <a:r>
              <a:rPr lang="uk-UA" sz="4800" b="1" dirty="0" err="1" smtClean="0">
                <a:solidFill>
                  <a:srgbClr val="FF0000"/>
                </a:solidFill>
              </a:rPr>
              <a:t>Украины</a:t>
            </a:r>
            <a:endParaRPr lang="uk-UA" sz="4800" b="1" dirty="0">
              <a:solidFill>
                <a:srgbClr val="FF0000"/>
              </a:solidFill>
            </a:endParaRPr>
          </a:p>
        </p:txBody>
      </p:sp>
      <p:sp>
        <p:nvSpPr>
          <p:cNvPr id="21506" name="AutoShape 2" descr="data:image/jpeg;base64,/9j/4AAQSkZJRgABAQAAAQABAAD/2wCEAAkGBxQTEhUUEhQUFhUXFxgaFxcYFxcdGBscGBcWFh4YGR0YHCggGBolHBcVITEhJSkrLi4uFx8zODMsNygtLiwBCgoKDg0OGhAQGywkICQsLCwsLywvLCwsLCwsLCwsLCwsLywsLC8sLCwsLCwsLC8sLywsLCwsLCwsLCwsLCwsLP/AABEIAMkA+wMBIgACEQEDEQH/xAAbAAABBQEBAAAAAAAAAAAAAAAFAQIDBAYHAP/EAEAQAAIBAgQDBgIIBAUDBQAAAAECAwARBAUSIQYxQRMiMlFhcUKBFCNSYpGhwdEzcrHwB0OCwuEkU/EVFjRz0v/EABkBAAMBAQEAAAAAAAAAAAAAAAABAgMEBf/EAC0RAAICAQQABAUEAwEAAAAAAAABAhEhAxIxQVFhcfAEIoGRoRMyweGx0fFC/9oADAMBAAIRAxEAPwDpdqWlr1cZZ4U6m0tAHgKcKSvUAOpaQVUxuZRRC8kir6X3oGXKWsdj+OoxtEpc+Z2FZvH8T4mW/e0jyX96KNY6E2dHxubQxC7yKPS+9ZfMePUFxChb1OwrCyOWNzcnzNR0UdEPh4rkK5lxLiJT3n0jyWgzNfcm5pxFeiiLGyKWPpQdMYqKwR3pLUSgyZ3ViCNQ+HrRXLmjjUaVVidnDeIfjUuSQnNLgE5XnUuHN422+yeX/FdCyDjKKeyudD+R6+1YrM+HybvCb9SnXfyoFPAyGzqVPrzoTT4Ilp6eqvM7wD5Utcn4f4vmw9lc9onkT3h7V0XJs9hxK3jYX+yeYpnFqaMochO1IaWvUGQ2kIp1JQA00lONJQAlIRS2pDQA0imEU8000mAw02nmktSGTg0t6YKZisVHENUjqg9TVkk1KKymY8dwJcQqZSOvJfxPOsxj+K8TL8QjXyTn+NOmax0ZM6TjMxiiF5JFX0JF6zmYccxrfsUZ/U7LXPixJuxJPmTc09Xp7TaOglyHMdxViZdtegeS/vQSQkkkksfMm5rzCmMadG8YpcI9ekLVPhcBJJ/DQkefIfiasYvKzC8QmPdcjUV6X9etS2ity4BrenOr+DyaaQXC6R5ttRrH4fsFf6Mita3etdl89QNVUzFMSNJYwzWsCD3H/Y1Dk2rRO9tWivhMuQErKrdpa6g7IfY9anjYSf8Ax27GUbGNutqqvLiMOQJT3QbXaxt6jrVXOcTG8gaI79SNt/MUqbYJNsJRsJGs4aHEL8Y8J96Zi4Q0ZMwDMvxx8/nQvGZtLIe83S1hS5XgZZNfZGwA7+/5WpbStjWW6JJ86a6mO66RYHqR60PmxTObuxY+ZqM8yDsRzppFWopGyilwOY0sMzI2pGKsORB3pleIpjo3PD3H7LZMULj/ALg/UV0HB4yOVQ0TBlPUGuCCr2V5rLh21QsV8x8J9xRRy6vwqeY4O5V61ZLh7jqKayTWik8/hPzrXdLjcUjhlCUHTG2r1qW1eNBI0imkU+koAZamkU+kNICK1etTzSUAc1zHjXEyXCaYl+6Lt+J5VnpZS51OWcnqxJpl6UAkXFyBzNth71rR6EYRjwO96fcf+KhI5D1/r5VbOWzDfsZdPVtBsKZTojZgdulNsd7b25kdPej+EyWGWCQ4aYYidbXiA02A5kBt2ohgpLwvFi4kw0DWIkUhZAR0082FQ5EPUSAeFy28ayzSLFExshIuzHrYeVWtWGhjJjKzyahpLggAddS9DRGeBY4kwuNuYr6sLi4xqXfowHKhE+Q2BZcVhin2tVj7led6V3yyU0+WFUxYxQ/6d+ym02aBrdm466fWhmXZk0N4MTCZYSdLIw7yHzQn1qlmTRB0MG+gLc2IVmHxAcwKbmebyTEmRtvsjZR+9JRKjD7fkKZ9MkOIRoZCw0gSAG5sOh6E2oTj8asjXii0b3W277VTdCBext0NjajGXZZJojxGGlXXcjS1gQ3UC+xopItKMFkoT4eZgsjBmEh7pvffla3SnzZX2WlsQSiNfw7sLdD0FXXzMqWjxcXZqx3ZBYhvtbc6Y7SYcAG2Iwzbqef/AIPpStj3S49v0JUXslE2EVJU+LULuCOdS5W8byGWBirNtLEx33+Jfaq2M7SyyxTBU5qrDTa3Nbdap43Moiwkjj+ssDr5AN17vWlVkKLkvf5L2IRJneKZdEyXtINlYdNVAcTEFNg4fzI5XpMVi2kYs5uT/dqiFUlR0Qg4imvV4mp8Hg3lbTGLkC59qot0ivXqtY3LJYt3Q2+0Nx+IqoDQCd8CkX51oeH+Lp8LYX7SP7LHcfyms9evUEygpKmdsyLiKDFLeNrN1RtmHyorXAI5CpDKSrDkRsa3HDv+ILLZMWNS/wDcHMfzCk0cOp8K1mOTotqQim4PFRyoHiZXU9R+tS0jkI7UhFPNNNADLV6lIr1AHMc+yaPBLFJpOIJN2LfwCOi93ek4uzFh2eGUJGOzV5o4xYamFwD12r3DOfiEdhOva4VtmU7mPfxKOq+lHuIGeMiRoIMdhpCNEgW0gvyVivMdAabtPJ15UleTP8Gxh3nRGVcQ0BGHZrWD9beTW61Rkx+KgkIaWeKUE6gzN/Q7MKLyjLS1pI8Vg5B8IBbSehFuRp+P4nICxwt9IRRYy4mNSznpYWuoH50++CrbfH3GnGLisO+LCiDGYUreWMaVkB/qx6ikx2OwuIiSbE6hit9QgAswG15NWyGhWPzKaYaZGGkbiNVCoCOtl5n1NW8lxODj0tiMPLK19yH7g8u51p0PbWf8HsrzLEmP6LhrBbs3Mared22UD0qDNsneBo1k0tJKNQCd7b35MfajuKyPD40tJg8QhdtzBINBA8gNrVUGAxCwthZY5I5YCZcJIOVv8yJWGx23HvU2JSSePr4gqPJHDxLORh+1Nk7QHUegGkcr1aWWHC4hl7LttD2LtzFhY6Ry51JlPEQGmLHAzQqwZJDvJC3Qg82XntV/N8pi1lzDIySEuuIgfUhvuSynwn0ofmU5O6l+B8KygjEJiEmwfOQSC7KOqaRyIrP5djovpLIIycNM4AQ8wfhYAev5Vaw2Jw+GbtYcRNITzi0BQw66ydqEZhje0YMsaRWJI7PY7+ZqUhwhd/8APb8w1jcfNFLpxPYvEW0mNQGIUciB02oUc3EepcMnZqTe5NyfYclob6+f40009qNlpLv+vsLPIWN2JJPU1EadSEVRqJRPIcsWeTS0gW2+n4mH3TyvQw0oa1iDa3IjmPY0NA1awazE8HjfRKR1s4uPxAoYmV4qAl4xq6XXe49qblxxji8TyaQPEx7pt0GrnS/+4cSrWcgkHdWUD+gqEpGFanFplvBcRlCRMrL08Jt8watYnJ4MSC8DKrDc2tb5qOXvVVOJEcaZ4hb07w/A709MBhZSGw0pik9Lj5WPT2oqjJ3F3Tj+UBcxyuWE99e70cbqb8t+lUzW4wq4veOWJJ0I8akDYHbUp51FjOGQHEkAsysGMV+6w+6fhPpT3eJpHX6l+ODF3p162UUuHmDJJEFb4kI0yKd9wetZ3N8pMJuDrjJ7r9fZh0NNStlx1FJ1wRZTms2GfXA5U9V+E+4rpPDvHUM9kmAhl9fA3seh9K5XakK02hamjHU5O/0hFck4d4wnw1lb62L7DHdR90/pXTMlzyDFLeF7nqh2dfcVNUcGpoyhzwXrV7TTmFJegxOIXosvEcyQrDCVgQXv2d9bk82Zj4SfIUBwmID7EWYcx+tWV/L9fKtD0nHxHOSSSxLMdyzEkk+pO9IvubdT/QV7T/f705V/8/tTAdfr6fKvAU/p6/3tSAe/mN6AI5Iwbeh59RWs4UxuNKakxUDRo9nixLEkL9oG9wLXtWXYVDJEL7gE+vO1JqxSjuVE+dmPt5TDvFqOg+np6eVRyY+Ro0j7RuyQWVBsOd9wPEfU1C3O1eSlRpGOCNz5UzVt+9WIcO0jAIL3NgTsL2va55bVXZCOYI+VBaFZbVCafTC1BSEppNXcHlsku6LZfttsvy+0fQUZXLcPht521P0UjcnzWPp7vU3RMtRLHYGy/LJZvAtl+22y/Lqx9BRb/wBPw2G3mfW9vCQCb/dXp/qpxx2JxKv9GAVUsCNQ7Yg+V+Q9BWcdSpIYEN1DeL53pZZC3TdN15dhjMOJZX2j+qUbC27H3PT2FPixsWIAScBJOQkGwJ6Xv4T+VDcqiDTxK1tJkUH2rYZ9ksM7GzCOcgkHo4FxZh+oowiNR6em1Gq8zJ5nlUkDWfdejD9fI1pOBYyY5LkEBu6pA2NgSw9aDQ42XDHscQhZOinmB5xt1HodqKZYohJmwx7WBrCSMbMlviA5hh5dab4DVbcKf0fT/wBDs7z4oImwzo6Et2mrx6r+FxzFqt47iO0ath76XuGbsyWjNge8vUXvvVuTJ8Hiby6Ve43ZCVa/3wOvvQ/MsJLCpEeKuNPchbZwOgjYbk+9Tgwj+m6VZXiKudROi/SVVidllHgLdO94oj6GiGGVHQxstxzYNYkqb3UEcyOYPWqQfscE82MQmcjTdlUSEFraF2sWt19ahynEonfwza4OTIPHD6gHfSOZX8Klobjh119voZzOssOHcLq1I41xt1K3tY/eFUTeui4/ALiobX/iNdZLiyOovZb/AAP+tYnKcreaQowKBSBIbbg/YX7x6em9aRlaydOlq3HPQO1DzqSCVkYOjMrDkymx/LnXSI8PCsYRoYkiW4u1iBe1yWO5bbnWG4ieAzk4cqYyBsq2VSNrDz96cZW6CGqpuqNdw9/iFyTGj0Eyjb/WP1FbqGVXUMroVIuCGG9cGvXlJGwJA8gTT2mM/hot2sEcsPJgR6N+jfvVzB4jVs2zdaF4HEW2PhPOrzw8t/5X/wBrUG7QR22J/Wla55dPwFVsNiL3DbMOY86tk38v78/WmRwIR8tth1PrTQ1v7/pTjcdaayX5UBRLq6f2ff1qu5507VbnTXbbbn8qBpDD5befrTTyIHKtRgsFC0KlEDhhc6vFqGxXbwnpbl1oRnmBEZVkA0OBax2BA3Hz5io3p4FHUTdBDJRqw8PPZmQgc7hyQfktqHZ2TpiDc/rD798gX+VF+ApFPbIR30InibybSEPuCBuKg40w4UYd1Wyurm1rd5jrYnyuSdqlP5qITrVr3wwFgMueYkJpstizM1lUE2F/O56UdGWYXDDViDqfydbm/wB2LoPV6zUUzI2pDYj5gjyI6itEJosalpbJOo2k5sB5N/3I/XmKbbNNTcnzjy5KOYcSO20I7NeWom8lvK/JB6CghXrfe+9z3j671bngfDzASxo5XfS19EinqCOYNbLJ4sFiQezgiBt30KjWvt6etPCCU46StLHiv5MbluNkgk7SO17WKnky/ZNa7Xh8wjsbrIo9O0T2+2lV5MFlzOYn7TDyjaxut/Irq7rD1oXmvDc+GIlQ9oq7rInjX1IHT15Unkzk4ajTzGXXvsHZrlcuHYB9t7pIL6TbkfQ+laYFMwiAD9liou8PO/ofsn8qgyviaOVOxxighv8AM+En74HhPqKrZxw3Nh2EsBLou6svjT3HxL60xybbUZ4kuH0/fgTx5uGvhczSzKba7bg9Gv0/mGxqrmOTz4JhNC+qPpIPI9JFGxU+fKiOExcWYosU5CYhQdDi2/t5+qVNkeWY7C30xxzw7hotQvbzS/I2+HkaOCN2zHD7i+H6A3B4lMSwMbHDYrppayPbyPJv5W+VNxXEGOiOmRlv0Yxj+vQ+lEs44M7Re1wylSd2gfbnvt9lvShOEzmwMONRnUbaiPrY+lmHxqPx8qC4uMspX5PlB3hNziUkdys+LQ91Zd1VDb+GvwjxXI35USzNoY/r5IRCA6qZk8aauQe2zrtv0HWsdj8kaLTNh3LxndHjJv8AIjn6g7iqOIzWeTT2krSBTqCvul/vLyPzpbbF+judxePeDdtD2LssmhsPNZgb/V7d5ZF8gT4h02PWrGV2uruoV5neeXS1gukBFC9SrKOXneqeXSx4vL5UhVY3iUnsjuiMeekf9tt9ulvSrkS6UCoRZcECFAuQGB3Dn/L2970qOdrlPk59nOYGeRjciMMRHHyAF+o6kne/rVHTU2W4GSawhRnNuY8Iv5k8q2ycKh8IwdIFxK27Nom29pTyJ53NaWkdspx06RgrV6p8bhzG7ISG0m2tLlCeoU9bHb5VFf1/pVF2DMVhmjazbG1x5EHqKs4LF27rbqelFHiEyrGCPgYN1G2kj8dyKz0yFWIuDYkXHI26jzFYQnZnGV4DLqdr/wChv9pq7g5wbgizLzF/z9qEYDGfC24P5VadLEb7/C/T+U1qU1eAoIx196Ydjt61Fh8SSLHZh0/b0pzPfnemSkNfnyppbf8AWpWufQVH2Y50ikXskxojYqxtG55kXCvyDW+yRsa1+a5EZR2agqXhLgeJA694GJ+oby9qwJe39+fStPwbnahfoc5KRk/USBtOhuehj5eVZzXaMtWD/dEB5HjjhsUkjagFJSReuk7EEGtbxNgw+HmQLdoSJI7X8Lm+1+ZPKoOMckaYGZUVZxftUBvqjUWDi1N4OxjzQ6bG8B0LJYkaHHh8mcchSbv5kRN7ktRdcmLbDv2fa6T2d7a+l/I+VRIj7FVe43BUG49b10QzYfBqkRaONL3Ia7O+5ufK96r5jxUqIrwOky30ulyrrfly6U97fRoteT4iZ3B5oky9jiADv3TyIP2kPwt93kapYzBS4V1kRzpv9XMvK/2XHwnoVNbiFMPjoQ5jBBuGB2dCOY1Df50NxmCfCA6/rcK1lfULlR0Evmvk/MUlIiOqk6S9U/4I8PmEOYqIcQAk48LDa/qp/wBlUBPistcI31kJO32G9FJ/ht6VBnPDulTNhrvEN2S93ivuCCPGnkwq/knFKuhw+N78bCwkPK3K0n/6FP0HtxcVce14ehNNleGx6mTC2il+OM7AnrqX/cKbw3mkuFlGFxYKq38NjvpJ5AN8SH8qmThdsNjIJogZoNfTdkDDb+ZPWrf+IGU4iTs+xUyQre6ruwe/i9Ra1F9EboyahdxfjyvfmO4ly7Ba1GIvA77pMgsLrzueWr3qljshx+oS4fGGe9rHtLDbYahfSR8qMDK5MXlyQ4gdlMLaSwvYqbK7AeY5ik4Y4YXCTO3bJIHTSQBYjfna/WiyFJRjl5XTyn6eBDxliJIMPBKJOzxCOgGknSxIGsEcmUc96ow4jD5paOUdjjACVdR4gP6i/wAJrQJhpsRNPBicNG2FB+re/e3AI09b36jlSzx4fKsO0kMDsbhS3NyTyMjnklCYoySSS/d1Xn1/RhJIsXlspV1Uo3NTvDKB1+6/rzFWZ8BFio2mw10df4kR5qTyJ+0p+2PnQvNs4mxT65nva+lBsi+3mfXnV/gZT9Oj02sUk7S/Ix271/yq/M62mo7nyihkuZvhZxKFvYlZU+0u4ZT6je3/ADW+lxMJkjjVXaKeB2QggRsgNzqHPWpa1vWsPxFGom7vVAx/Ehb+6BTV/hDN9BOGkt2UlzGTzjkJUmx+ywBv6j1ofFkakN63I6FgsphhjVNCDYWUjuIT0HTV5tzvVPOMtnRWbCyydre4jaVOy9yH6elRYvIpMbJixNIwgNlw8Q2T+Gr9o9vF3jax22NZXgzL8LOZIMYsDSxnTGXch2sbFRc7qLbe9JUc8Y4cr9e+feQngOMY2BjxkSKVuvaRKTCzDmNuR/K9EMPw/l8yiVBEVfccl/Lpver+P4dixBjWYyBVQosSMVQWJ0uAPiH4GsFmfD8EUrxl8YSptcQA+vMDejD4Kjtl+1tfkrZ9lTQkywi6kNqToLi2oULfCxNDGovcnuuehK30/wApNdGnjuLWuOtYjPsp7E3W/YswY2FyjA+ICsH5E6c+mZF0KmxBB6iiWX4oEaG5GreeRmaWFYxfUg07c992J8utCcfg2hfS1vMEciPMVpCd1Z2QleGFnQggE/yt+hqaGS/uOY/aqWBxYYaH5dDUpGkgH/S371qXRdvekdvSoop77detPd70CGNXkwzODpUtawNuhPL2pGFHeE8TGplRjZ3ta+wIHQHzqZOlYSe2Nhrh/Pn7kGKvHNptBMVBLLy0P51osPgu4UQdldyzhQLk33A8r1l8ywazoVcG48L9RVzhHGuofCzMe0GoxMW8YPkfMeVY85OKaTW6P1Q3OsZgxdXUTLDs1lJ7PUeVxyrN4TLMM8sriRvoyBACRZg8mwRvQHr5UQzjA9hpmgClwNOIjXcEHmSvS9QZHDEy4pe0VMNIqglz3kfnZR1tVrjBtD5YNpv2/dE/CGIZHkwZChu+wa+7NsAB0tYA1pYJVmaaE3IVNMh+C5W9gevmaz2IyPL4jaTEMHABuXIb3FulE4nOJhMWDIhgF1edhbUOojHU+ZpPLsy1EpPcvvx9f6MXk2byYZu6SUBIHmByuL8wfLlRXG5ImKUzYQKHNy0Q2V7czHfk3mtXH4GV1/6bEa2G1mAsT5AjkfesxBNLhpSLFXVu+h8x/exFVzlHQnGbvTeffIS4a4mkwp7N9Twg2aM+JD1035W+zWyzFMQ6/SssxJYMo1RNYo1vIN4X9KAyxw5iuoMI8SBbWbAH7so/o1BcFjMTl85FijfHE3gceY6ezCjn1IcFN2lUu0+/fiEMFxTmEk6qn1jqd4QgUG3MMfh9637cNYeSdcU0NprC41d3UPO2zsOVB5OO8KsXapGTO/ii0964+232fWsLm2fYjESCSRypU3RUOlUI6i3X1NOmyf05TeFtOm4/iaOKZoMRHNAjDSuIsdBJ9R4RysTScMZPJEJcLM/0jDuCYpWNyQ2zI/8AUH1rH5Z/iHioxplCTry3Fm/Y/OjsP+JGGI7+GmQj7Okj5WNKmRLRnFUl78fFGCznLjh8RLCf8tiAfundfyIrScD4ULDPP8TkQRn0trc/gLfKgfFeZpiMS80WqzhQAws2qwFa3Ph9EwSRDYpGFP8A9s27fMD+tWzebe1J8sw+Y4ntZpH6M3d/lXurb/SBVe1KqgWA6U+NCxCqLsxAUdSTsBVG6rg6HwLnTz4dsL2mnERj6t2FyyXuTY+IjcW9qdxdLgo2b6ReWYxFeyWNNRHwu5UXjsTzrM4zhbHYMriFUao+9eM6in8y8yp5GtHJnGHbCSYyHDq2IxBED2F2WRwF7xPhjsAamsnHKK3bo8Pw8QPw7icxlijUFpYRdVIlVJQRbvIW8WnyOxpmMziVHZXzAqwNisuCYyD+YqLE+oohw5w92S6TNLKAwDRoVjhZ06B23ax56fI0axuFzGR2cPgUB5KbsR03PU0gco7uq+3+UyOaKqWIw4YEMLg86PYmCh8kVZNUciZzvHYFsLIWFytiIz0UnmPQWoFndzJuSVsNHop3sK6nj8GsilGFwa55xDlzR2Vvh2RgOYvyPqKSxKzo09TpmdBKnyorhMUGGlqt5xlpdRICikIu3xObVnVexq4TTOyMrQbBINvwNWEn6HpVDDz6hY/KpgSNjz6GtDSi1SEUxZL7HnT7UxB3KOIilknGpftjxD3HWthhsNBOmuJQSLEFWs1/P7prmFqfBMyNqRipHUH+71m4LoxnoqXGDo2Jy4NLqDd8jl4XuPXkx9DzoVjMgs3aRkJIb817r+YZenvVHCcbTjSJVR1HUDvfj50fyvPcLJqVHKsd7S8gfQ1FSRg46kATiIFlQRYlOzceBrg2/lYc19DRThZJIkGHfxAvoYcmDbgjyIJ5USODjYWKBy3i7M3HvVPE5YkdgspDc1SQ87fZbmppWQ57ltK02ax4Q/8AVJIjg3YqpKSkbBtQ5X+zWT4rlkfEtLLH2faBSo5grbY35XrbzZqU0pMmtG25ah8zV5sTG+mJ8PJptsGS6W8gaqMqLhPY92335HJ4JWRgyGxHX9D5itdl+bwYtBBjF5eFr2ZT5o3UfdopjeDMNKT2LPC/VSO7+Hl7VmM24QxUO+jtU+1Hv+XMVdxZtv09TumXsRwNIbnDTRSr0Ddx/Y32qKHgbFHxmGMerg/0oHh8xlj2V2FvhYXt8jVh88xBH8Qj2AFOpeJdavFo0UXAyDeXF3/+uO4/E1Icpy2H+IzOfvy6R+C1jZp3bxu7e7G1MVQOQp7X2w2TfMjaLnuAhP1MMdx8QjZj+Li1BuIs9+k6bKwAYsxYi7MRa9hsAABtQavAXNgCSeQAuT7AU1FLI1ppOxDWw4ByUFvpk20UdxEOrv8AaHoN/wAarYDhpYo/pGYXjiG6w/5knpboKgzjiyaayxgQwqLJGBuB7+dDzwRNuWI/c3zQCSU4hb9sI9LWvcAXKuo+IdGFZjCqiY+OJWj04yNlnijN1WQcpB9nff0vVPI8kxZAxD4hsLGu4lkY6j7KenvRLNuOY12wsayTAWOKdFF/VQNzUpGKi18qz/BZ/wDXcE18PjB2bwqY9RU77nUVZdwxsD865vOo1NoJKajpLcytzYn1tapZHZmJYlmY3J6kmtBh+DZ2UFmjQkX0u1mF/MdDVYibKK0+WdIYVSxEVX9NNkSpas8xAWQUMzXL0mQqw9j5UcxEdUpVrFrJaZzbMoTGwSQEsHXQ/oDyNQZrhe0SXs4wGSTvHzHpW6zjLVmSx2YbqfI1icRrj1qxIk1qfcCpaayjp09S8GaiktROCfULGmcQRr2xEakbC49fOh8MpBraMrR1xlYZJ/HoakjkvzqrDKGFjUl6s0LJakqNHpxagRLEpYhVBZjyA51o8DwZI4vMwjH2ebUV4SSNYVdVAY825n5UUnxAQF3NlG9771m5u6RzamtK9sSLJ+HUhAI1E+Wsi/ra9GMW8cdrmNV+LVufkawGacVuxIg7g5aviI9PKs7JIzeJmb3N6FBvklfDznmTOsSZ7hUNzOtjyS351UHFGFWMoZ3Ym9+dh7e1c1TDEqXCnQNi3QUd4V4eOIJlkuIE3P3/AEG3KntSHL4eEVbZucBncU+nsTKVTm5Hi9BfnVqbL5WftUlkiFraBbSfU3qfLYkQhQBqC3Cj4R0qbH4lkhaQAEoCdJPO3SpORvPyg3OMogmVRili1W2cEK/5Vmcx/wAPrIXwzs56Ibb+xpmWcTQrK0uMwz9pJur2uAvTTetplPEOHm1LA26C5BFqrKNn+rpcX/ByDF4SSI2lR0P3h+tQ3613VmV4r4gRlSLnUNgPc1kp+DsJjFMmDcx8wD/lk+npVKXiaw+JT/cqB+T8ERNDHNicRoWSxUCwG/S/nWpw+WQ4Nb4eAb85T3j/AMVm8LFisEnYYqD6Rhw11aPvNGRvcDy9KMf+7YQrv20Y0rcLYhj911PWpeTLU3y4dry4MFxXmbzznXc6DZfUnyrQ4LAxZbAMRiUD4l/4UR5L5X9fWjcmWYUFM0I0KY9RiPIsRtt51zvOM1kxMzTScz4R0Vegq1k1j86UVhLn/QmcZxNim1TuT5INkX2H61VhgZ2CIpZjyA51Pl2BkncJEtz1PQeproXDuSLEGEZAt/GxB6eax/vRKVFznGCoocNcOGNhYK+I+Jz/AA4B89merWJzLKo3ZJSZZFNnkNyWbqbihPFfFY0/RcEdMQ2eQeJz1sf1rFiiMe2ZqEp5k6O33ppNJevE0Hnkcq3ofiI6ItVeVL1ElY0CpBQLPsrEouNnHI1o5oqpyLWZaOewShJGZ1Hanum/6UBnwzOZHVfCdwOldA4gyjtAHSwdd/eso82hJiBZyACPXzqeMo6tOdgGGWiUMoYWqvisuIiWVTsefneqUM9q3jJM6ozsL1Kj1WhmuKfVFhvB55LGiottK9POm5tm7z21bAdBy9zQlJKk1UULZG7odelpt6UGmUarhPO4I42gxK3Rmvy/KuhxzRiJFUBUYjStcTvWm4RzJmxAErk93uA8gR5VEo9nNraN/MjU8R5m+CxTTaNSSRqqnoCL7H8amx+KOLwqxRH617arHZb86NZhhExEVnF1I/A1ypcXNgzLEt1DHxW3I8wfaklZjpRU0q5R1mHDKEjSSNW7MAXsOgtWf4kyn6PIcXFGChW0kfI2G9wf0ovkuYxfRo2190gXLHf51U4zzJUw/aRuHUHvLfmOopGUN26voZfGZ5iMwtFAgRFtqueduQNXsHneMZxg1jWHSLsw3svmKTKpocK4mO0GIA/0t09hvR6TMILgYYGSSSwLWuAvqabNZNcKOOvXzEy3DFDtK41E95jqLHrsai4mxjYVRL2EUwJsWKgEVU/xBxDYdYezNnvsf6/jWWzfi6fERdkwUL8RF9/2pxjYoablUuiHiDiKXFkCSyovhReXz86gyfJ5MQ3d2QeJzyH7mrWQ5A0/fkukQ69W9BXQcPhI4Ytcto4UFwvIt7+dOUqwjac1BbYlfKMojjj2+rgAu8h2aT9hWT4t4s7cdhhxogXbb4un4VW4s4pfFnSvcgHhUfFbqf2rOcqcY1kWnp/+pcirSaa8DTgas2Oyg04NUINODVB5I9jUZr16azUgIZlqhNHRBzVeVaiSGmDJFrM8Q5Nq+sjHeHP1rVyrVVxWZonRz8GJ+zjcm4O60EzaBVlYRXKjnWyzzLNLdtGBccxQHARDVI7bgi5HkaS+V2dEJ2AoJqJQTXoZJCbawp0k0kUtdCZ0xmF2FOjk6VXgnvtT3FUalsNXr1Xil6GpgaAHg1JDKVYMpsym4NQhqUGmB1ThPiISqATv8S+RozxBlkU8RUqL2Nj5VxiCdlOpSVI6itHgeNJksHAcdfOs3B9HHP4dp3AH4rDvE4hmLCLV62IFbjKIosRC8YhIUbBjyO3MVbTFwzwduqhio5ECs3HxhJM6RRqIkZrE9bdbW5UssHKWosLK5LnEGAZ4Y8NCLhbXPQAUb4Thlw6BJNJUfFax9qF5vxcmFIjij1ta5P8AzWXzDiXEYk6B3dW2lOZ+dNRbRMYTnGui5x7nIxGIAQ3VNvcnyp+QcNE2ecbfCnU+pq5w7w2EszjVJ0HRf+a0+Y46LBx65CDJ8K/tQ5XhDlqbUoQJJXiwsfazkCw7if8AFc54i4ikxb3buoPCnT3NU85zeTEyF5Tt8K9AP3oeTVxjRpp6W3L5Jb0003XXi1Was8abel1UwtSEdiDU5TTFpwrI8kcTSV5qQUANao3qRqjehoZWmSqEkdE35VTnrNopMHSxg7GslnmWFCWTwnxCtfLQzNvAakpOmYRMQVIXmh2t5UNxkBRjYbfvRR/Ev81OzLwv7U1KmdUX2CI5aIQT3oPD0q7BzroRtGTLrrT4pqTpUB5imal9WpdVMTlSmgRJevaqaKUUDQbwfEbRwGJV5jnQiOQg3BIPnTK9QkSopXRcgikney3ZvPoPet5kGQrENhqc82/byoDwX8fvW+yvwmspvNHLr6jWAfm2exYNDazSHp1rm2PzB53LyG5P4CrvFv8A8k0HrSKo00oKK3dsUtXr01qSqNrHXpb0ylNAmyKebSKHHHMeVSZjyqBOVQ2I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08" name="AutoShape 4" descr="data:image/jpeg;base64,/9j/4AAQSkZJRgABAQAAAQABAAD/2wCEAAkGBxQTEhUUEhQUFhUXFxgaFxcYFxcdGBscGBcWFh4YGR0YHCggGBolHBcVITEhJSkrLi4uFx8zODMsNygtLiwBCgoKDg0OGhAQGywkICQsLCwsLywvLCwsLCwsLCwsLCwsLywsLC8sLCwsLCwsLC8sLywsLCwsLCwsLCwsLCwsLP/AABEIAMkA+wMBIgACEQEDEQH/xAAbAAABBQEBAAAAAAAAAAAAAAAFAQIDBAYHAP/EAEAQAAIBAgQDBgIIBAUDBQAAAAECAwARBAUSIQYxQRMiMlFhcUKBFCNSYpGhwdEzcrHwB0OCwuEkU/EVFjRz0v/EABkBAAMBAQEAAAAAAAAAAAAAAAABAgMEBf/EAC0RAAICAQQABAUEAwEAAAAAAAABAhEhAxIxQVFhcfAEIoGRoRMyweGx0fFC/9oADAMBAAIRAxEAPwDpdqWlr1cZZ4U6m0tAHgKcKSvUAOpaQVUxuZRRC8kir6X3oGXKWsdj+OoxtEpc+Z2FZvH8T4mW/e0jyX96KNY6E2dHxubQxC7yKPS+9ZfMePUFxChb1OwrCyOWNzcnzNR0UdEPh4rkK5lxLiJT3n0jyWgzNfcm5pxFeiiLGyKWPpQdMYqKwR3pLUSgyZ3ViCNQ+HrRXLmjjUaVVidnDeIfjUuSQnNLgE5XnUuHN422+yeX/FdCyDjKKeyudD+R6+1YrM+HybvCb9SnXfyoFPAyGzqVPrzoTT4Ilp6eqvM7wD5Utcn4f4vmw9lc9onkT3h7V0XJs9hxK3jYX+yeYpnFqaMochO1IaWvUGQ2kIp1JQA00lONJQAlIRS2pDQA0imEU8000mAw02nmktSGTg0t6YKZisVHENUjqg9TVkk1KKymY8dwJcQqZSOvJfxPOsxj+K8TL8QjXyTn+NOmax0ZM6TjMxiiF5JFX0JF6zmYccxrfsUZ/U7LXPixJuxJPmTc09Xp7TaOglyHMdxViZdtegeS/vQSQkkkksfMm5rzCmMadG8YpcI9ekLVPhcBJJ/DQkefIfiasYvKzC8QmPdcjUV6X9etS2ity4BrenOr+DyaaQXC6R5ttRrH4fsFf6Mita3etdl89QNVUzFMSNJYwzWsCD3H/Y1Dk2rRO9tWivhMuQErKrdpa6g7IfY9anjYSf8Ax27GUbGNutqqvLiMOQJT3QbXaxt6jrVXOcTG8gaI79SNt/MUqbYJNsJRsJGs4aHEL8Y8J96Zi4Q0ZMwDMvxx8/nQvGZtLIe83S1hS5XgZZNfZGwA7+/5WpbStjWW6JJ86a6mO66RYHqR60PmxTObuxY+ZqM8yDsRzppFWopGyilwOY0sMzI2pGKsORB3pleIpjo3PD3H7LZMULj/ALg/UV0HB4yOVQ0TBlPUGuCCr2V5rLh21QsV8x8J9xRRy6vwqeY4O5V61ZLh7jqKayTWik8/hPzrXdLjcUjhlCUHTG2r1qW1eNBI0imkU+koAZamkU+kNICK1etTzSUAc1zHjXEyXCaYl+6Lt+J5VnpZS51OWcnqxJpl6UAkXFyBzNth71rR6EYRjwO96fcf+KhI5D1/r5VbOWzDfsZdPVtBsKZTojZgdulNsd7b25kdPej+EyWGWCQ4aYYidbXiA02A5kBt2ohgpLwvFi4kw0DWIkUhZAR0082FQ5EPUSAeFy28ayzSLFExshIuzHrYeVWtWGhjJjKzyahpLggAddS9DRGeBY4kwuNuYr6sLi4xqXfowHKhE+Q2BZcVhin2tVj7led6V3yyU0+WFUxYxQ/6d+ym02aBrdm466fWhmXZk0N4MTCZYSdLIw7yHzQn1qlmTRB0MG+gLc2IVmHxAcwKbmebyTEmRtvsjZR+9JRKjD7fkKZ9MkOIRoZCw0gSAG5sOh6E2oTj8asjXii0b3W277VTdCBext0NjajGXZZJojxGGlXXcjS1gQ3UC+xopItKMFkoT4eZgsjBmEh7pvffla3SnzZX2WlsQSiNfw7sLdD0FXXzMqWjxcXZqx3ZBYhvtbc6Y7SYcAG2Iwzbqef/AIPpStj3S49v0JUXslE2EVJU+LULuCOdS5W8byGWBirNtLEx33+Jfaq2M7SyyxTBU5qrDTa3Nbdap43Moiwkjj+ssDr5AN17vWlVkKLkvf5L2IRJneKZdEyXtINlYdNVAcTEFNg4fzI5XpMVi2kYs5uT/dqiFUlR0Qg4imvV4mp8Hg3lbTGLkC59qot0ivXqtY3LJYt3Q2+0Nx+IqoDQCd8CkX51oeH+Lp8LYX7SP7LHcfyms9evUEygpKmdsyLiKDFLeNrN1RtmHyorXAI5CpDKSrDkRsa3HDv+ILLZMWNS/wDcHMfzCk0cOp8K1mOTotqQim4PFRyoHiZXU9R+tS0jkI7UhFPNNNADLV6lIr1AHMc+yaPBLFJpOIJN2LfwCOi93ek4uzFh2eGUJGOzV5o4xYamFwD12r3DOfiEdhOva4VtmU7mPfxKOq+lHuIGeMiRoIMdhpCNEgW0gvyVivMdAabtPJ15UleTP8Gxh3nRGVcQ0BGHZrWD9beTW61Rkx+KgkIaWeKUE6gzN/Q7MKLyjLS1pI8Vg5B8IBbSehFuRp+P4nICxwt9IRRYy4mNSznpYWuoH50++CrbfH3GnGLisO+LCiDGYUreWMaVkB/qx6ikx2OwuIiSbE6hit9QgAswG15NWyGhWPzKaYaZGGkbiNVCoCOtl5n1NW8lxODj0tiMPLK19yH7g8u51p0PbWf8HsrzLEmP6LhrBbs3Mared22UD0qDNsneBo1k0tJKNQCd7b35MfajuKyPD40tJg8QhdtzBINBA8gNrVUGAxCwthZY5I5YCZcJIOVv8yJWGx23HvU2JSSePr4gqPJHDxLORh+1Nk7QHUegGkcr1aWWHC4hl7LttD2LtzFhY6Ry51JlPEQGmLHAzQqwZJDvJC3Qg82XntV/N8pi1lzDIySEuuIgfUhvuSynwn0ofmU5O6l+B8KygjEJiEmwfOQSC7KOqaRyIrP5djovpLIIycNM4AQ8wfhYAev5Vaw2Jw+GbtYcRNITzi0BQw66ydqEZhje0YMsaRWJI7PY7+ZqUhwhd/8APb8w1jcfNFLpxPYvEW0mNQGIUciB02oUc3EepcMnZqTe5NyfYclob6+f40009qNlpLv+vsLPIWN2JJPU1EadSEVRqJRPIcsWeTS0gW2+n4mH3TyvQw0oa1iDa3IjmPY0NA1awazE8HjfRKR1s4uPxAoYmV4qAl4xq6XXe49qblxxji8TyaQPEx7pt0GrnS/+4cSrWcgkHdWUD+gqEpGFanFplvBcRlCRMrL08Jt8watYnJ4MSC8DKrDc2tb5qOXvVVOJEcaZ4hb07w/A709MBhZSGw0pik9Lj5WPT2oqjJ3F3Tj+UBcxyuWE99e70cbqb8t+lUzW4wq4veOWJJ0I8akDYHbUp51FjOGQHEkAsysGMV+6w+6fhPpT3eJpHX6l+ODF3p162UUuHmDJJEFb4kI0yKd9wetZ3N8pMJuDrjJ7r9fZh0NNStlx1FJ1wRZTms2GfXA5U9V+E+4rpPDvHUM9kmAhl9fA3seh9K5XakK02hamjHU5O/0hFck4d4wnw1lb62L7DHdR90/pXTMlzyDFLeF7nqh2dfcVNUcGpoyhzwXrV7TTmFJegxOIXosvEcyQrDCVgQXv2d9bk82Zj4SfIUBwmID7EWYcx+tWV/L9fKtD0nHxHOSSSxLMdyzEkk+pO9IvubdT/QV7T/f705V/8/tTAdfr6fKvAU/p6/3tSAe/mN6AI5Iwbeh59RWs4UxuNKakxUDRo9nixLEkL9oG9wLXtWXYVDJEL7gE+vO1JqxSjuVE+dmPt5TDvFqOg+np6eVRyY+Ro0j7RuyQWVBsOd9wPEfU1C3O1eSlRpGOCNz5UzVt+9WIcO0jAIL3NgTsL2va55bVXZCOYI+VBaFZbVCafTC1BSEppNXcHlsku6LZfttsvy+0fQUZXLcPht521P0UjcnzWPp7vU3RMtRLHYGy/LJZvAtl+22y/Lqx9BRb/wBPw2G3mfW9vCQCb/dXp/qpxx2JxKv9GAVUsCNQ7Yg+V+Q9BWcdSpIYEN1DeL53pZZC3TdN15dhjMOJZX2j+qUbC27H3PT2FPixsWIAScBJOQkGwJ6Xv4T+VDcqiDTxK1tJkUH2rYZ9ksM7GzCOcgkHo4FxZh+oowiNR6em1Gq8zJ5nlUkDWfdejD9fI1pOBYyY5LkEBu6pA2NgSw9aDQ42XDHscQhZOinmB5xt1HodqKZYohJmwx7WBrCSMbMlviA5hh5dab4DVbcKf0fT/wBDs7z4oImwzo6Et2mrx6r+FxzFqt47iO0ath76XuGbsyWjNge8vUXvvVuTJ8Hiby6Ve43ZCVa/3wOvvQ/MsJLCpEeKuNPchbZwOgjYbk+9Tgwj+m6VZXiKudROi/SVVidllHgLdO94oj6GiGGVHQxstxzYNYkqb3UEcyOYPWqQfscE82MQmcjTdlUSEFraF2sWt19ahynEonfwza4OTIPHD6gHfSOZX8Klobjh119voZzOssOHcLq1I41xt1K3tY/eFUTeui4/ALiobX/iNdZLiyOovZb/AAP+tYnKcreaQowKBSBIbbg/YX7x6em9aRlaydOlq3HPQO1DzqSCVkYOjMrDkymx/LnXSI8PCsYRoYkiW4u1iBe1yWO5bbnWG4ieAzk4cqYyBsq2VSNrDz96cZW6CGqpuqNdw9/iFyTGj0Eyjb/WP1FbqGVXUMroVIuCGG9cGvXlJGwJA8gTT2mM/hot2sEcsPJgR6N+jfvVzB4jVs2zdaF4HEW2PhPOrzw8t/5X/wBrUG7QR22J/Wla55dPwFVsNiL3DbMOY86tk38v78/WmRwIR8tth1PrTQ1v7/pTjcdaayX5UBRLq6f2ff1qu5507VbnTXbbbn8qBpDD5befrTTyIHKtRgsFC0KlEDhhc6vFqGxXbwnpbl1oRnmBEZVkA0OBax2BA3Hz5io3p4FHUTdBDJRqw8PPZmQgc7hyQfktqHZ2TpiDc/rD798gX+VF+ApFPbIR30InibybSEPuCBuKg40w4UYd1Wyurm1rd5jrYnyuSdqlP5qITrVr3wwFgMueYkJpstizM1lUE2F/O56UdGWYXDDViDqfydbm/wB2LoPV6zUUzI2pDYj5gjyI6itEJosalpbJOo2k5sB5N/3I/XmKbbNNTcnzjy5KOYcSO20I7NeWom8lvK/JB6CghXrfe+9z3j671bngfDzASxo5XfS19EinqCOYNbLJ4sFiQezgiBt30KjWvt6etPCCU46StLHiv5MbluNkgk7SO17WKnky/ZNa7Xh8wjsbrIo9O0T2+2lV5MFlzOYn7TDyjaxut/Irq7rD1oXmvDc+GIlQ9oq7rInjX1IHT15Unkzk4ajTzGXXvsHZrlcuHYB9t7pIL6TbkfQ+laYFMwiAD9liou8PO/ofsn8qgyviaOVOxxighv8AM+En74HhPqKrZxw3Nh2EsBLou6svjT3HxL60xybbUZ4kuH0/fgTx5uGvhczSzKba7bg9Gv0/mGxqrmOTz4JhNC+qPpIPI9JFGxU+fKiOExcWYosU5CYhQdDi2/t5+qVNkeWY7C30xxzw7hotQvbzS/I2+HkaOCN2zHD7i+H6A3B4lMSwMbHDYrppayPbyPJv5W+VNxXEGOiOmRlv0Yxj+vQ+lEs44M7Re1wylSd2gfbnvt9lvShOEzmwMONRnUbaiPrY+lmHxqPx8qC4uMspX5PlB3hNziUkdys+LQ91Zd1VDb+GvwjxXI35USzNoY/r5IRCA6qZk8aauQe2zrtv0HWsdj8kaLTNh3LxndHjJv8AIjn6g7iqOIzWeTT2krSBTqCvul/vLyPzpbbF+judxePeDdtD2LssmhsPNZgb/V7d5ZF8gT4h02PWrGV2uruoV5neeXS1gukBFC9SrKOXneqeXSx4vL5UhVY3iUnsjuiMeekf9tt9ulvSrkS6UCoRZcECFAuQGB3Dn/L2970qOdrlPk59nOYGeRjciMMRHHyAF+o6kne/rVHTU2W4GSawhRnNuY8Iv5k8q2ycKh8IwdIFxK27Nom29pTyJ53NaWkdspx06RgrV6p8bhzG7ISG0m2tLlCeoU9bHb5VFf1/pVF2DMVhmjazbG1x5EHqKs4LF27rbqelFHiEyrGCPgYN1G2kj8dyKz0yFWIuDYkXHI26jzFYQnZnGV4DLqdr/wChv9pq7g5wbgizLzF/z9qEYDGfC24P5VadLEb7/C/T+U1qU1eAoIx196Ydjt61Fh8SSLHZh0/b0pzPfnemSkNfnyppbf8AWpWufQVH2Y50ikXskxojYqxtG55kXCvyDW+yRsa1+a5EZR2agqXhLgeJA694GJ+oby9qwJe39+fStPwbnahfoc5KRk/USBtOhuehj5eVZzXaMtWD/dEB5HjjhsUkjagFJSReuk7EEGtbxNgw+HmQLdoSJI7X8Lm+1+ZPKoOMckaYGZUVZxftUBvqjUWDi1N4OxjzQ6bG8B0LJYkaHHh8mcchSbv5kRN7ktRdcmLbDv2fa6T2d7a+l/I+VRIj7FVe43BUG49b10QzYfBqkRaONL3Ia7O+5ufK96r5jxUqIrwOky30ulyrrfly6U97fRoteT4iZ3B5oky9jiADv3TyIP2kPwt93kapYzBS4V1kRzpv9XMvK/2XHwnoVNbiFMPjoQ5jBBuGB2dCOY1Df50NxmCfCA6/rcK1lfULlR0Evmvk/MUlIiOqk6S9U/4I8PmEOYqIcQAk48LDa/qp/wBlUBPistcI31kJO32G9FJ/ht6VBnPDulTNhrvEN2S93ivuCCPGnkwq/knFKuhw+N78bCwkPK3K0n/6FP0HtxcVce14ehNNleGx6mTC2il+OM7AnrqX/cKbw3mkuFlGFxYKq38NjvpJ5AN8SH8qmThdsNjIJogZoNfTdkDDb+ZPWrf+IGU4iTs+xUyQre6ruwe/i9Ra1F9EboyahdxfjyvfmO4ly7Ba1GIvA77pMgsLrzueWr3qljshx+oS4fGGe9rHtLDbYahfSR8qMDK5MXlyQ4gdlMLaSwvYqbK7AeY5ik4Y4YXCTO3bJIHTSQBYjfna/WiyFJRjl5XTyn6eBDxliJIMPBKJOzxCOgGknSxIGsEcmUc96ow4jD5paOUdjjACVdR4gP6i/wAJrQJhpsRNPBicNG2FB+re/e3AI09b36jlSzx4fKsO0kMDsbhS3NyTyMjnklCYoySSS/d1Xn1/RhJIsXlspV1Uo3NTvDKB1+6/rzFWZ8BFio2mw10df4kR5qTyJ+0p+2PnQvNs4mxT65nva+lBsi+3mfXnV/gZT9Oj02sUk7S/Ix271/yq/M62mo7nyihkuZvhZxKFvYlZU+0u4ZT6je3/ADW+lxMJkjjVXaKeB2QggRsgNzqHPWpa1vWsPxFGom7vVAx/Ehb+6BTV/hDN9BOGkt2UlzGTzjkJUmx+ywBv6j1ofFkakN63I6FgsphhjVNCDYWUjuIT0HTV5tzvVPOMtnRWbCyydre4jaVOy9yH6elRYvIpMbJixNIwgNlw8Q2T+Gr9o9vF3jax22NZXgzL8LOZIMYsDSxnTGXch2sbFRc7qLbe9JUc8Y4cr9e+feQngOMY2BjxkSKVuvaRKTCzDmNuR/K9EMPw/l8yiVBEVfccl/Lpver+P4dixBjWYyBVQosSMVQWJ0uAPiH4GsFmfD8EUrxl8YSptcQA+vMDejD4Kjtl+1tfkrZ9lTQkywi6kNqToLi2oULfCxNDGovcnuuehK30/wApNdGnjuLWuOtYjPsp7E3W/YswY2FyjA+ICsH5E6c+mZF0KmxBB6iiWX4oEaG5GreeRmaWFYxfUg07c992J8utCcfg2hfS1vMEciPMVpCd1Z2QleGFnQggE/yt+hqaGS/uOY/aqWBxYYaH5dDUpGkgH/S371qXRdvekdvSoop77detPd70CGNXkwzODpUtawNuhPL2pGFHeE8TGplRjZ3ta+wIHQHzqZOlYSe2Nhrh/Pn7kGKvHNptBMVBLLy0P51osPgu4UQdldyzhQLk33A8r1l8ywazoVcG48L9RVzhHGuofCzMe0GoxMW8YPkfMeVY85OKaTW6P1Q3OsZgxdXUTLDs1lJ7PUeVxyrN4TLMM8sriRvoyBACRZg8mwRvQHr5UQzjA9hpmgClwNOIjXcEHmSvS9QZHDEy4pe0VMNIqglz3kfnZR1tVrjBtD5YNpv2/dE/CGIZHkwZChu+wa+7NsAB0tYA1pYJVmaaE3IVNMh+C5W9gevmaz2IyPL4jaTEMHABuXIb3FulE4nOJhMWDIhgF1edhbUOojHU+ZpPLsy1EpPcvvx9f6MXk2byYZu6SUBIHmByuL8wfLlRXG5ImKUzYQKHNy0Q2V7czHfk3mtXH4GV1/6bEa2G1mAsT5AjkfesxBNLhpSLFXVu+h8x/exFVzlHQnGbvTeffIS4a4mkwp7N9Twg2aM+JD1035W+zWyzFMQ6/SssxJYMo1RNYo1vIN4X9KAyxw5iuoMI8SBbWbAH7so/o1BcFjMTl85FijfHE3gceY6ezCjn1IcFN2lUu0+/fiEMFxTmEk6qn1jqd4QgUG3MMfh9637cNYeSdcU0NprC41d3UPO2zsOVB5OO8KsXapGTO/ii0964+232fWsLm2fYjESCSRypU3RUOlUI6i3X1NOmyf05TeFtOm4/iaOKZoMRHNAjDSuIsdBJ9R4RysTScMZPJEJcLM/0jDuCYpWNyQ2zI/8AUH1rH5Z/iHioxplCTry3Fm/Y/OjsP+JGGI7+GmQj7Okj5WNKmRLRnFUl78fFGCznLjh8RLCf8tiAfundfyIrScD4ULDPP8TkQRn0trc/gLfKgfFeZpiMS80WqzhQAws2qwFa3Ph9EwSRDYpGFP8A9s27fMD+tWzebe1J8sw+Y4ntZpH6M3d/lXurb/SBVe1KqgWA6U+NCxCqLsxAUdSTsBVG6rg6HwLnTz4dsL2mnERj6t2FyyXuTY+IjcW9qdxdLgo2b6ReWYxFeyWNNRHwu5UXjsTzrM4zhbHYMriFUao+9eM6in8y8yp5GtHJnGHbCSYyHDq2IxBED2F2WRwF7xPhjsAamsnHKK3bo8Pw8QPw7icxlijUFpYRdVIlVJQRbvIW8WnyOxpmMziVHZXzAqwNisuCYyD+YqLE+oohw5w92S6TNLKAwDRoVjhZ06B23ax56fI0axuFzGR2cPgUB5KbsR03PU0gco7uq+3+UyOaKqWIw4YEMLg86PYmCh8kVZNUciZzvHYFsLIWFytiIz0UnmPQWoFndzJuSVsNHop3sK6nj8GsilGFwa55xDlzR2Vvh2RgOYvyPqKSxKzo09TpmdBKnyorhMUGGlqt5xlpdRICikIu3xObVnVexq4TTOyMrQbBINvwNWEn6HpVDDz6hY/KpgSNjz6GtDSi1SEUxZL7HnT7UxB3KOIilknGpftjxD3HWthhsNBOmuJQSLEFWs1/P7prmFqfBMyNqRipHUH+71m4LoxnoqXGDo2Jy4NLqDd8jl4XuPXkx9DzoVjMgs3aRkJIb817r+YZenvVHCcbTjSJVR1HUDvfj50fyvPcLJqVHKsd7S8gfQ1FSRg46kATiIFlQRYlOzceBrg2/lYc19DRThZJIkGHfxAvoYcmDbgjyIJ5USODjYWKBy3i7M3HvVPE5YkdgspDc1SQ87fZbmppWQ57ltK02ax4Q/8AVJIjg3YqpKSkbBtQ5X+zWT4rlkfEtLLH2faBSo5grbY35XrbzZqU0pMmtG25ah8zV5sTG+mJ8PJptsGS6W8gaqMqLhPY92335HJ4JWRgyGxHX9D5itdl+bwYtBBjF5eFr2ZT5o3UfdopjeDMNKT2LPC/VSO7+Hl7VmM24QxUO+jtU+1Hv+XMVdxZtv09TumXsRwNIbnDTRSr0Ddx/Y32qKHgbFHxmGMerg/0oHh8xlj2V2FvhYXt8jVh88xBH8Qj2AFOpeJdavFo0UXAyDeXF3/+uO4/E1Icpy2H+IzOfvy6R+C1jZp3bxu7e7G1MVQOQp7X2w2TfMjaLnuAhP1MMdx8QjZj+Li1BuIs9+k6bKwAYsxYi7MRa9hsAABtQavAXNgCSeQAuT7AU1FLI1ppOxDWw4ByUFvpk20UdxEOrv8AaHoN/wAarYDhpYo/pGYXjiG6w/5knpboKgzjiyaayxgQwqLJGBuB7+dDzwRNuWI/c3zQCSU4hb9sI9LWvcAXKuo+IdGFZjCqiY+OJWj04yNlnijN1WQcpB9nff0vVPI8kxZAxD4hsLGu4lkY6j7KenvRLNuOY12wsayTAWOKdFF/VQNzUpGKi18qz/BZ/wDXcE18PjB2bwqY9RU77nUVZdwxsD865vOo1NoJKajpLcytzYn1tapZHZmJYlmY3J6kmtBh+DZ2UFmjQkX0u1mF/MdDVYibKK0+WdIYVSxEVX9NNkSpas8xAWQUMzXL0mQqw9j5UcxEdUpVrFrJaZzbMoTGwSQEsHXQ/oDyNQZrhe0SXs4wGSTvHzHpW6zjLVmSx2YbqfI1icRrj1qxIk1qfcCpaayjp09S8GaiktROCfULGmcQRr2xEakbC49fOh8MpBraMrR1xlYZJ/HoakjkvzqrDKGFjUl6s0LJakqNHpxagRLEpYhVBZjyA51o8DwZI4vMwjH2ebUV4SSNYVdVAY825n5UUnxAQF3NlG9771m5u6RzamtK9sSLJ+HUhAI1E+Wsi/ra9GMW8cdrmNV+LVufkawGacVuxIg7g5aviI9PKs7JIzeJmb3N6FBvklfDznmTOsSZ7hUNzOtjyS351UHFGFWMoZ3Ym9+dh7e1c1TDEqXCnQNi3QUd4V4eOIJlkuIE3P3/AEG3KntSHL4eEVbZucBncU+nsTKVTm5Hi9BfnVqbL5WftUlkiFraBbSfU3qfLYkQhQBqC3Cj4R0qbH4lkhaQAEoCdJPO3SpORvPyg3OMogmVRili1W2cEK/5Vmcx/wAPrIXwzs56Ibb+xpmWcTQrK0uMwz9pJur2uAvTTetplPEOHm1LA26C5BFqrKNn+rpcX/ByDF4SSI2lR0P3h+tQ3613VmV4r4gRlSLnUNgPc1kp+DsJjFMmDcx8wD/lk+npVKXiaw+JT/cqB+T8ERNDHNicRoWSxUCwG/S/nWpw+WQ4Nb4eAb85T3j/AMVm8LFisEnYYqD6Rhw11aPvNGRvcDy9KMf+7YQrv20Y0rcLYhj911PWpeTLU3y4dry4MFxXmbzznXc6DZfUnyrQ4LAxZbAMRiUD4l/4UR5L5X9fWjcmWYUFM0I0KY9RiPIsRtt51zvOM1kxMzTScz4R0Vegq1k1j86UVhLn/QmcZxNim1TuT5INkX2H61VhgZ2CIpZjyA51Pl2BkncJEtz1PQeproXDuSLEGEZAt/GxB6eax/vRKVFznGCoocNcOGNhYK+I+Jz/AA4B89merWJzLKo3ZJSZZFNnkNyWbqbihPFfFY0/RcEdMQ2eQeJz1sf1rFiiMe2ZqEp5k6O33ppNJevE0Hnkcq3ofiI6ItVeVL1ElY0CpBQLPsrEouNnHI1o5oqpyLWZaOewShJGZ1Hanum/6UBnwzOZHVfCdwOldA4gyjtAHSwdd/eso82hJiBZyACPXzqeMo6tOdgGGWiUMoYWqvisuIiWVTsefneqUM9q3jJM6ozsL1Kj1WhmuKfVFhvB55LGiottK9POm5tm7z21bAdBy9zQlJKk1UULZG7odelpt6UGmUarhPO4I42gxK3Rmvy/KuhxzRiJFUBUYjStcTvWm4RzJmxAErk93uA8gR5VEo9nNraN/MjU8R5m+CxTTaNSSRqqnoCL7H8amx+KOLwqxRH617arHZb86NZhhExEVnF1I/A1ypcXNgzLEt1DHxW3I8wfaklZjpRU0q5R1mHDKEjSSNW7MAXsOgtWf4kyn6PIcXFGChW0kfI2G9wf0ovkuYxfRo2190gXLHf51U4zzJUw/aRuHUHvLfmOopGUN26voZfGZ5iMwtFAgRFtqueduQNXsHneMZxg1jWHSLsw3svmKTKpocK4mO0GIA/0t09hvR6TMILgYYGSSSwLWuAvqabNZNcKOOvXzEy3DFDtK41E95jqLHrsai4mxjYVRL2EUwJsWKgEVU/xBxDYdYezNnvsf6/jWWzfi6fERdkwUL8RF9/2pxjYoablUuiHiDiKXFkCSyovhReXz86gyfJ5MQ3d2QeJzyH7mrWQ5A0/fkukQ69W9BXQcPhI4Ytcto4UFwvIt7+dOUqwjac1BbYlfKMojjj2+rgAu8h2aT9hWT4t4s7cdhhxogXbb4un4VW4s4pfFnSvcgHhUfFbqf2rOcqcY1kWnp/+pcirSaa8DTgas2Oyg04NUINODVB5I9jUZr16azUgIZlqhNHRBzVeVaiSGmDJFrM8Q5Nq+sjHeHP1rVyrVVxWZonRz8GJ+zjcm4O60EzaBVlYRXKjnWyzzLNLdtGBccxQHARDVI7bgi5HkaS+V2dEJ2AoJqJQTXoZJCbawp0k0kUtdCZ0xmF2FOjk6VXgnvtT3FUalsNXr1Xil6GpgaAHg1JDKVYMpsym4NQhqUGmB1ThPiISqATv8S+RozxBlkU8RUqL2Nj5VxiCdlOpSVI6itHgeNJksHAcdfOs3B9HHP4dp3AH4rDvE4hmLCLV62IFbjKIosRC8YhIUbBjyO3MVbTFwzwduqhio5ECs3HxhJM6RRqIkZrE9bdbW5UssHKWosLK5LnEGAZ4Y8NCLhbXPQAUb4Thlw6BJNJUfFax9qF5vxcmFIjij1ta5P8AzWXzDiXEYk6B3dW2lOZ+dNRbRMYTnGui5x7nIxGIAQ3VNvcnyp+QcNE2ecbfCnU+pq5w7w2EszjVJ0HRf+a0+Y46LBx65CDJ8K/tQ5XhDlqbUoQJJXiwsfazkCw7if8AFc54i4ikxb3buoPCnT3NU85zeTEyF5Tt8K9AP3oeTVxjRpp6W3L5Jb0003XXi1Was8abel1UwtSEdiDU5TTFpwrI8kcTSV5qQUANao3qRqjehoZWmSqEkdE35VTnrNopMHSxg7GslnmWFCWTwnxCtfLQzNvAakpOmYRMQVIXmh2t5UNxkBRjYbfvRR/Ev81OzLwv7U1KmdUX2CI5aIQT3oPD0q7BzroRtGTLrrT4pqTpUB5imal9WpdVMTlSmgRJevaqaKUUDQbwfEbRwGJV5jnQiOQg3BIPnTK9QkSopXRcgikney3ZvPoPet5kGQrENhqc82/byoDwX8fvW+yvwmspvNHLr6jWAfm2exYNDazSHp1rm2PzB53LyG5P4CrvFv8A8k0HrSKo00oKK3dsUtXr01qSqNrHXpb0ylNAmyKebSKHHHMeVSZjyqBOVQ2I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10" name="AutoShape 6" descr="data:image/jpeg;base64,/9j/4AAQSkZJRgABAQAAAQABAAD/2wCEAAkGBxQTEhUUEhQUFhUXFxgaFxcYFxcdGBscGBcWFh4YGR0YHCggGBolHBcVITEhJSkrLi4uFx8zODMsNygtLiwBCgoKDg0OGhAQGywkICQsLCwsLywvLCwsLCwsLCwsLCwsLywsLC8sLCwsLCwsLC8sLywsLCwsLCwsLCwsLCwsLP/AABEIAMkA+wMBIgACEQEDEQH/xAAbAAABBQEBAAAAAAAAAAAAAAAFAQIDBAYHAP/EAEAQAAIBAgQDBgIIBAUDBQAAAAECAwARBAUSIQYxQRMiMlFhcUKBFCNSYpGhwdEzcrHwB0OCwuEkU/EVFjRz0v/EABkBAAMBAQEAAAAAAAAAAAAAAAABAgMEBf/EAC0RAAICAQQABAUEAwEAAAAAAAABAhEhAxIxQVFhcfAEIoGRoRMyweGx0fFC/9oADAMBAAIRAxEAPwDpdqWlr1cZZ4U6m0tAHgKcKSvUAOpaQVUxuZRRC8kir6X3oGXKWsdj+OoxtEpc+Z2FZvH8T4mW/e0jyX96KNY6E2dHxubQxC7yKPS+9ZfMePUFxChb1OwrCyOWNzcnzNR0UdEPh4rkK5lxLiJT3n0jyWgzNfcm5pxFeiiLGyKWPpQdMYqKwR3pLUSgyZ3ViCNQ+HrRXLmjjUaVVidnDeIfjUuSQnNLgE5XnUuHN422+yeX/FdCyDjKKeyudD+R6+1YrM+HybvCb9SnXfyoFPAyGzqVPrzoTT4Ilp6eqvM7wD5Utcn4f4vmw9lc9onkT3h7V0XJs9hxK3jYX+yeYpnFqaMochO1IaWvUGQ2kIp1JQA00lONJQAlIRS2pDQA0imEU8000mAw02nmktSGTg0t6YKZisVHENUjqg9TVkk1KKymY8dwJcQqZSOvJfxPOsxj+K8TL8QjXyTn+NOmax0ZM6TjMxiiF5JFX0JF6zmYccxrfsUZ/U7LXPixJuxJPmTc09Xp7TaOglyHMdxViZdtegeS/vQSQkkkksfMm5rzCmMadG8YpcI9ekLVPhcBJJ/DQkefIfiasYvKzC8QmPdcjUV6X9etS2ity4BrenOr+DyaaQXC6R5ttRrH4fsFf6Mita3etdl89QNVUzFMSNJYwzWsCD3H/Y1Dk2rRO9tWivhMuQErKrdpa6g7IfY9anjYSf8Ax27GUbGNutqqvLiMOQJT3QbXaxt6jrVXOcTG8gaI79SNt/MUqbYJNsJRsJGs4aHEL8Y8J96Zi4Q0ZMwDMvxx8/nQvGZtLIe83S1hS5XgZZNfZGwA7+/5WpbStjWW6JJ86a6mO66RYHqR60PmxTObuxY+ZqM8yDsRzppFWopGyilwOY0sMzI2pGKsORB3pleIpjo3PD3H7LZMULj/ALg/UV0HB4yOVQ0TBlPUGuCCr2V5rLh21QsV8x8J9xRRy6vwqeY4O5V61ZLh7jqKayTWik8/hPzrXdLjcUjhlCUHTG2r1qW1eNBI0imkU+koAZamkU+kNICK1etTzSUAc1zHjXEyXCaYl+6Lt+J5VnpZS51OWcnqxJpl6UAkXFyBzNth71rR6EYRjwO96fcf+KhI5D1/r5VbOWzDfsZdPVtBsKZTojZgdulNsd7b25kdPej+EyWGWCQ4aYYidbXiA02A5kBt2ohgpLwvFi4kw0DWIkUhZAR0082FQ5EPUSAeFy28ayzSLFExshIuzHrYeVWtWGhjJjKzyahpLggAddS9DRGeBY4kwuNuYr6sLi4xqXfowHKhE+Q2BZcVhin2tVj7led6V3yyU0+WFUxYxQ/6d+ym02aBrdm466fWhmXZk0N4MTCZYSdLIw7yHzQn1qlmTRB0MG+gLc2IVmHxAcwKbmebyTEmRtvsjZR+9JRKjD7fkKZ9MkOIRoZCw0gSAG5sOh6E2oTj8asjXii0b3W277VTdCBext0NjajGXZZJojxGGlXXcjS1gQ3UC+xopItKMFkoT4eZgsjBmEh7pvffla3SnzZX2WlsQSiNfw7sLdD0FXXzMqWjxcXZqx3ZBYhvtbc6Y7SYcAG2Iwzbqef/AIPpStj3S49v0JUXslE2EVJU+LULuCOdS5W8byGWBirNtLEx33+Jfaq2M7SyyxTBU5qrDTa3Nbdap43Moiwkjj+ssDr5AN17vWlVkKLkvf5L2IRJneKZdEyXtINlYdNVAcTEFNg4fzI5XpMVi2kYs5uT/dqiFUlR0Qg4imvV4mp8Hg3lbTGLkC59qot0ivXqtY3LJYt3Q2+0Nx+IqoDQCd8CkX51oeH+Lp8LYX7SP7LHcfyms9evUEygpKmdsyLiKDFLeNrN1RtmHyorXAI5CpDKSrDkRsa3HDv+ILLZMWNS/wDcHMfzCk0cOp8K1mOTotqQim4PFRyoHiZXU9R+tS0jkI7UhFPNNNADLV6lIr1AHMc+yaPBLFJpOIJN2LfwCOi93ek4uzFh2eGUJGOzV5o4xYamFwD12r3DOfiEdhOva4VtmU7mPfxKOq+lHuIGeMiRoIMdhpCNEgW0gvyVivMdAabtPJ15UleTP8Gxh3nRGVcQ0BGHZrWD9beTW61Rkx+KgkIaWeKUE6gzN/Q7MKLyjLS1pI8Vg5B8IBbSehFuRp+P4nICxwt9IRRYy4mNSznpYWuoH50++CrbfH3GnGLisO+LCiDGYUreWMaVkB/qx6ikx2OwuIiSbE6hit9QgAswG15NWyGhWPzKaYaZGGkbiNVCoCOtl5n1NW8lxODj0tiMPLK19yH7g8u51p0PbWf8HsrzLEmP6LhrBbs3Mared22UD0qDNsneBo1k0tJKNQCd7b35MfajuKyPD40tJg8QhdtzBINBA8gNrVUGAxCwthZY5I5YCZcJIOVv8yJWGx23HvU2JSSePr4gqPJHDxLORh+1Nk7QHUegGkcr1aWWHC4hl7LttD2LtzFhY6Ry51JlPEQGmLHAzQqwZJDvJC3Qg82XntV/N8pi1lzDIySEuuIgfUhvuSynwn0ofmU5O6l+B8KygjEJiEmwfOQSC7KOqaRyIrP5djovpLIIycNM4AQ8wfhYAev5Vaw2Jw+GbtYcRNITzi0BQw66ydqEZhje0YMsaRWJI7PY7+ZqUhwhd/8APb8w1jcfNFLpxPYvEW0mNQGIUciB02oUc3EepcMnZqTe5NyfYclob6+f40009qNlpLv+vsLPIWN2JJPU1EadSEVRqJRPIcsWeTS0gW2+n4mH3TyvQw0oa1iDa3IjmPY0NA1awazE8HjfRKR1s4uPxAoYmV4qAl4xq6XXe49qblxxji8TyaQPEx7pt0GrnS/+4cSrWcgkHdWUD+gqEpGFanFplvBcRlCRMrL08Jt8watYnJ4MSC8DKrDc2tb5qOXvVVOJEcaZ4hb07w/A709MBhZSGw0pik9Lj5WPT2oqjJ3F3Tj+UBcxyuWE99e70cbqb8t+lUzW4wq4veOWJJ0I8akDYHbUp51FjOGQHEkAsysGMV+6w+6fhPpT3eJpHX6l+ODF3p162UUuHmDJJEFb4kI0yKd9wetZ3N8pMJuDrjJ7r9fZh0NNStlx1FJ1wRZTms2GfXA5U9V+E+4rpPDvHUM9kmAhl9fA3seh9K5XakK02hamjHU5O/0hFck4d4wnw1lb62L7DHdR90/pXTMlzyDFLeF7nqh2dfcVNUcGpoyhzwXrV7TTmFJegxOIXosvEcyQrDCVgQXv2d9bk82Zj4SfIUBwmID7EWYcx+tWV/L9fKtD0nHxHOSSSxLMdyzEkk+pO9IvubdT/QV7T/f705V/8/tTAdfr6fKvAU/p6/3tSAe/mN6AI5Iwbeh59RWs4UxuNKakxUDRo9nixLEkL9oG9wLXtWXYVDJEL7gE+vO1JqxSjuVE+dmPt5TDvFqOg+np6eVRyY+Ro0j7RuyQWVBsOd9wPEfU1C3O1eSlRpGOCNz5UzVt+9WIcO0jAIL3NgTsL2va55bVXZCOYI+VBaFZbVCafTC1BSEppNXcHlsku6LZfttsvy+0fQUZXLcPht521P0UjcnzWPp7vU3RMtRLHYGy/LJZvAtl+22y/Lqx9BRb/wBPw2G3mfW9vCQCb/dXp/qpxx2JxKv9GAVUsCNQ7Yg+V+Q9BWcdSpIYEN1DeL53pZZC3TdN15dhjMOJZX2j+qUbC27H3PT2FPixsWIAScBJOQkGwJ6Xv4T+VDcqiDTxK1tJkUH2rYZ9ksM7GzCOcgkHo4FxZh+oowiNR6em1Gq8zJ5nlUkDWfdejD9fI1pOBYyY5LkEBu6pA2NgSw9aDQ42XDHscQhZOinmB5xt1HodqKZYohJmwx7WBrCSMbMlviA5hh5dab4DVbcKf0fT/wBDs7z4oImwzo6Et2mrx6r+FxzFqt47iO0ath76XuGbsyWjNge8vUXvvVuTJ8Hiby6Ve43ZCVa/3wOvvQ/MsJLCpEeKuNPchbZwOgjYbk+9Tgwj+m6VZXiKudROi/SVVidllHgLdO94oj6GiGGVHQxstxzYNYkqb3UEcyOYPWqQfscE82MQmcjTdlUSEFraF2sWt19ahynEonfwza4OTIPHD6gHfSOZX8Klobjh119voZzOssOHcLq1I41xt1K3tY/eFUTeui4/ALiobX/iNdZLiyOovZb/AAP+tYnKcreaQowKBSBIbbg/YX7x6em9aRlaydOlq3HPQO1DzqSCVkYOjMrDkymx/LnXSI8PCsYRoYkiW4u1iBe1yWO5bbnWG4ieAzk4cqYyBsq2VSNrDz96cZW6CGqpuqNdw9/iFyTGj0Eyjb/WP1FbqGVXUMroVIuCGG9cGvXlJGwJA8gTT2mM/hot2sEcsPJgR6N+jfvVzB4jVs2zdaF4HEW2PhPOrzw8t/5X/wBrUG7QR22J/Wla55dPwFVsNiL3DbMOY86tk38v78/WmRwIR8tth1PrTQ1v7/pTjcdaayX5UBRLq6f2ff1qu5507VbnTXbbbn8qBpDD5befrTTyIHKtRgsFC0KlEDhhc6vFqGxXbwnpbl1oRnmBEZVkA0OBax2BA3Hz5io3p4FHUTdBDJRqw8PPZmQgc7hyQfktqHZ2TpiDc/rD798gX+VF+ApFPbIR30InibybSEPuCBuKg40w4UYd1Wyurm1rd5jrYnyuSdqlP5qITrVr3wwFgMueYkJpstizM1lUE2F/O56UdGWYXDDViDqfydbm/wB2LoPV6zUUzI2pDYj5gjyI6itEJosalpbJOo2k5sB5N/3I/XmKbbNNTcnzjy5KOYcSO20I7NeWom8lvK/JB6CghXrfe+9z3j671bngfDzASxo5XfS19EinqCOYNbLJ4sFiQezgiBt30KjWvt6etPCCU46StLHiv5MbluNkgk7SO17WKnky/ZNa7Xh8wjsbrIo9O0T2+2lV5MFlzOYn7TDyjaxut/Irq7rD1oXmvDc+GIlQ9oq7rInjX1IHT15Unkzk4ajTzGXXvsHZrlcuHYB9t7pIL6TbkfQ+laYFMwiAD9liou8PO/ofsn8qgyviaOVOxxighv8AM+En74HhPqKrZxw3Nh2EsBLou6svjT3HxL60xybbUZ4kuH0/fgTx5uGvhczSzKba7bg9Gv0/mGxqrmOTz4JhNC+qPpIPI9JFGxU+fKiOExcWYosU5CYhQdDi2/t5+qVNkeWY7C30xxzw7hotQvbzS/I2+HkaOCN2zHD7i+H6A3B4lMSwMbHDYrppayPbyPJv5W+VNxXEGOiOmRlv0Yxj+vQ+lEs44M7Re1wylSd2gfbnvt9lvShOEzmwMONRnUbaiPrY+lmHxqPx8qC4uMspX5PlB3hNziUkdys+LQ91Zd1VDb+GvwjxXI35USzNoY/r5IRCA6qZk8aauQe2zrtv0HWsdj8kaLTNh3LxndHjJv8AIjn6g7iqOIzWeTT2krSBTqCvul/vLyPzpbbF+judxePeDdtD2LssmhsPNZgb/V7d5ZF8gT4h02PWrGV2uruoV5neeXS1gukBFC9SrKOXneqeXSx4vL5UhVY3iUnsjuiMeekf9tt9ulvSrkS6UCoRZcECFAuQGB3Dn/L2970qOdrlPk59nOYGeRjciMMRHHyAF+o6kne/rVHTU2W4GSawhRnNuY8Iv5k8q2ycKh8IwdIFxK27Nom29pTyJ53NaWkdspx06RgrV6p8bhzG7ISG0m2tLlCeoU9bHb5VFf1/pVF2DMVhmjazbG1x5EHqKs4LF27rbqelFHiEyrGCPgYN1G2kj8dyKz0yFWIuDYkXHI26jzFYQnZnGV4DLqdr/wChv9pq7g5wbgizLzF/z9qEYDGfC24P5VadLEb7/C/T+U1qU1eAoIx196Ydjt61Fh8SSLHZh0/b0pzPfnemSkNfnyppbf8AWpWufQVH2Y50ikXskxojYqxtG55kXCvyDW+yRsa1+a5EZR2agqXhLgeJA694GJ+oby9qwJe39+fStPwbnahfoc5KRk/USBtOhuehj5eVZzXaMtWD/dEB5HjjhsUkjagFJSReuk7EEGtbxNgw+HmQLdoSJI7X8Lm+1+ZPKoOMckaYGZUVZxftUBvqjUWDi1N4OxjzQ6bG8B0LJYkaHHh8mcchSbv5kRN7ktRdcmLbDv2fa6T2d7a+l/I+VRIj7FVe43BUG49b10QzYfBqkRaONL3Ia7O+5ufK96r5jxUqIrwOky30ulyrrfly6U97fRoteT4iZ3B5oky9jiADv3TyIP2kPwt93kapYzBS4V1kRzpv9XMvK/2XHwnoVNbiFMPjoQ5jBBuGB2dCOY1Df50NxmCfCA6/rcK1lfULlR0Evmvk/MUlIiOqk6S9U/4I8PmEOYqIcQAk48LDa/qp/wBlUBPistcI31kJO32G9FJ/ht6VBnPDulTNhrvEN2S93ivuCCPGnkwq/knFKuhw+N78bCwkPK3K0n/6FP0HtxcVce14ehNNleGx6mTC2il+OM7AnrqX/cKbw3mkuFlGFxYKq38NjvpJ5AN8SH8qmThdsNjIJogZoNfTdkDDb+ZPWrf+IGU4iTs+xUyQre6ruwe/i9Ra1F9EboyahdxfjyvfmO4ly7Ba1GIvA77pMgsLrzueWr3qljshx+oS4fGGe9rHtLDbYahfSR8qMDK5MXlyQ4gdlMLaSwvYqbK7AeY5ik4Y4YXCTO3bJIHTSQBYjfna/WiyFJRjl5XTyn6eBDxliJIMPBKJOzxCOgGknSxIGsEcmUc96ow4jD5paOUdjjACVdR4gP6i/wAJrQJhpsRNPBicNG2FB+re/e3AI09b36jlSzx4fKsO0kMDsbhS3NyTyMjnklCYoySSS/d1Xn1/RhJIsXlspV1Uo3NTvDKB1+6/rzFWZ8BFio2mw10df4kR5qTyJ+0p+2PnQvNs4mxT65nva+lBsi+3mfXnV/gZT9Oj02sUk7S/Ix271/yq/M62mo7nyihkuZvhZxKFvYlZU+0u4ZT6je3/ADW+lxMJkjjVXaKeB2QggRsgNzqHPWpa1vWsPxFGom7vVAx/Ehb+6BTV/hDN9BOGkt2UlzGTzjkJUmx+ywBv6j1ofFkakN63I6FgsphhjVNCDYWUjuIT0HTV5tzvVPOMtnRWbCyydre4jaVOy9yH6elRYvIpMbJixNIwgNlw8Q2T+Gr9o9vF3jax22NZXgzL8LOZIMYsDSxnTGXch2sbFRc7qLbe9JUc8Y4cr9e+feQngOMY2BjxkSKVuvaRKTCzDmNuR/K9EMPw/l8yiVBEVfccl/Lpver+P4dixBjWYyBVQosSMVQWJ0uAPiH4GsFmfD8EUrxl8YSptcQA+vMDejD4Kjtl+1tfkrZ9lTQkywi6kNqToLi2oULfCxNDGovcnuuehK30/wApNdGnjuLWuOtYjPsp7E3W/YswY2FyjA+ICsH5E6c+mZF0KmxBB6iiWX4oEaG5GreeRmaWFYxfUg07c992J8utCcfg2hfS1vMEciPMVpCd1Z2QleGFnQggE/yt+hqaGS/uOY/aqWBxYYaH5dDUpGkgH/S371qXRdvekdvSoop77detPd70CGNXkwzODpUtawNuhPL2pGFHeE8TGplRjZ3ta+wIHQHzqZOlYSe2Nhrh/Pn7kGKvHNptBMVBLLy0P51osPgu4UQdldyzhQLk33A8r1l8ywazoVcG48L9RVzhHGuofCzMe0GoxMW8YPkfMeVY85OKaTW6P1Q3OsZgxdXUTLDs1lJ7PUeVxyrN4TLMM8sriRvoyBACRZg8mwRvQHr5UQzjA9hpmgClwNOIjXcEHmSvS9QZHDEy4pe0VMNIqglz3kfnZR1tVrjBtD5YNpv2/dE/CGIZHkwZChu+wa+7NsAB0tYA1pYJVmaaE3IVNMh+C5W9gevmaz2IyPL4jaTEMHABuXIb3FulE4nOJhMWDIhgF1edhbUOojHU+ZpPLsy1EpPcvvx9f6MXk2byYZu6SUBIHmByuL8wfLlRXG5ImKUzYQKHNy0Q2V7czHfk3mtXH4GV1/6bEa2G1mAsT5AjkfesxBNLhpSLFXVu+h8x/exFVzlHQnGbvTeffIS4a4mkwp7N9Twg2aM+JD1035W+zWyzFMQ6/SssxJYMo1RNYo1vIN4X9KAyxw5iuoMI8SBbWbAH7so/o1BcFjMTl85FijfHE3gceY6ezCjn1IcFN2lUu0+/fiEMFxTmEk6qn1jqd4QgUG3MMfh9637cNYeSdcU0NprC41d3UPO2zsOVB5OO8KsXapGTO/ii0964+232fWsLm2fYjESCSRypU3RUOlUI6i3X1NOmyf05TeFtOm4/iaOKZoMRHNAjDSuIsdBJ9R4RysTScMZPJEJcLM/0jDuCYpWNyQ2zI/8AUH1rH5Z/iHioxplCTry3Fm/Y/OjsP+JGGI7+GmQj7Okj5WNKmRLRnFUl78fFGCznLjh8RLCf8tiAfundfyIrScD4ULDPP8TkQRn0trc/gLfKgfFeZpiMS80WqzhQAws2qwFa3Ph9EwSRDYpGFP8A9s27fMD+tWzebe1J8sw+Y4ntZpH6M3d/lXurb/SBVe1KqgWA6U+NCxCqLsxAUdSTsBVG6rg6HwLnTz4dsL2mnERj6t2FyyXuTY+IjcW9qdxdLgo2b6ReWYxFeyWNNRHwu5UXjsTzrM4zhbHYMriFUao+9eM6in8y8yp5GtHJnGHbCSYyHDq2IxBED2F2WRwF7xPhjsAamsnHKK3bo8Pw8QPw7icxlijUFpYRdVIlVJQRbvIW8WnyOxpmMziVHZXzAqwNisuCYyD+YqLE+oohw5w92S6TNLKAwDRoVjhZ06B23ax56fI0axuFzGR2cPgUB5KbsR03PU0gco7uq+3+UyOaKqWIw4YEMLg86PYmCh8kVZNUciZzvHYFsLIWFytiIz0UnmPQWoFndzJuSVsNHop3sK6nj8GsilGFwa55xDlzR2Vvh2RgOYvyPqKSxKzo09TpmdBKnyorhMUGGlqt5xlpdRICikIu3xObVnVexq4TTOyMrQbBINvwNWEn6HpVDDz6hY/KpgSNjz6GtDSi1SEUxZL7HnT7UxB3KOIilknGpftjxD3HWthhsNBOmuJQSLEFWs1/P7prmFqfBMyNqRipHUH+71m4LoxnoqXGDo2Jy4NLqDd8jl4XuPXkx9DzoVjMgs3aRkJIb817r+YZenvVHCcbTjSJVR1HUDvfj50fyvPcLJqVHKsd7S8gfQ1FSRg46kATiIFlQRYlOzceBrg2/lYc19DRThZJIkGHfxAvoYcmDbgjyIJ5USODjYWKBy3i7M3HvVPE5YkdgspDc1SQ87fZbmppWQ57ltK02ax4Q/8AVJIjg3YqpKSkbBtQ5X+zWT4rlkfEtLLH2faBSo5grbY35XrbzZqU0pMmtG25ah8zV5sTG+mJ8PJptsGS6W8gaqMqLhPY92335HJ4JWRgyGxHX9D5itdl+bwYtBBjF5eFr2ZT5o3UfdopjeDMNKT2LPC/VSO7+Hl7VmM24QxUO+jtU+1Hv+XMVdxZtv09TumXsRwNIbnDTRSr0Ddx/Y32qKHgbFHxmGMerg/0oHh8xlj2V2FvhYXt8jVh88xBH8Qj2AFOpeJdavFo0UXAyDeXF3/+uO4/E1Icpy2H+IzOfvy6R+C1jZp3bxu7e7G1MVQOQp7X2w2TfMjaLnuAhP1MMdx8QjZj+Li1BuIs9+k6bKwAYsxYi7MRa9hsAABtQavAXNgCSeQAuT7AU1FLI1ppOxDWw4ByUFvpk20UdxEOrv8AaHoN/wAarYDhpYo/pGYXjiG6w/5knpboKgzjiyaayxgQwqLJGBuB7+dDzwRNuWI/c3zQCSU4hb9sI9LWvcAXKuo+IdGFZjCqiY+OJWj04yNlnijN1WQcpB9nff0vVPI8kxZAxD4hsLGu4lkY6j7KenvRLNuOY12wsayTAWOKdFF/VQNzUpGKi18qz/BZ/wDXcE18PjB2bwqY9RU77nUVZdwxsD865vOo1NoJKajpLcytzYn1tapZHZmJYlmY3J6kmtBh+DZ2UFmjQkX0u1mF/MdDVYibKK0+WdIYVSxEVX9NNkSpas8xAWQUMzXL0mQqw9j5UcxEdUpVrFrJaZzbMoTGwSQEsHXQ/oDyNQZrhe0SXs4wGSTvHzHpW6zjLVmSx2YbqfI1icRrj1qxIk1qfcCpaayjp09S8GaiktROCfULGmcQRr2xEakbC49fOh8MpBraMrR1xlYZJ/HoakjkvzqrDKGFjUl6s0LJakqNHpxagRLEpYhVBZjyA51o8DwZI4vMwjH2ebUV4SSNYVdVAY825n5UUnxAQF3NlG9771m5u6RzamtK9sSLJ+HUhAI1E+Wsi/ra9GMW8cdrmNV+LVufkawGacVuxIg7g5aviI9PKs7JIzeJmb3N6FBvklfDznmTOsSZ7hUNzOtjyS351UHFGFWMoZ3Ym9+dh7e1c1TDEqXCnQNi3QUd4V4eOIJlkuIE3P3/AEG3KntSHL4eEVbZucBncU+nsTKVTm5Hi9BfnVqbL5WftUlkiFraBbSfU3qfLYkQhQBqC3Cj4R0qbH4lkhaQAEoCdJPO3SpORvPyg3OMogmVRili1W2cEK/5Vmcx/wAPrIXwzs56Ibb+xpmWcTQrK0uMwz9pJur2uAvTTetplPEOHm1LA26C5BFqrKNn+rpcX/ByDF4SSI2lR0P3h+tQ3613VmV4r4gRlSLnUNgPc1kp+DsJjFMmDcx8wD/lk+npVKXiaw+JT/cqB+T8ERNDHNicRoWSxUCwG/S/nWpw+WQ4Nb4eAb85T3j/AMVm8LFisEnYYqD6Rhw11aPvNGRvcDy9KMf+7YQrv20Y0rcLYhj911PWpeTLU3y4dry4MFxXmbzznXc6DZfUnyrQ4LAxZbAMRiUD4l/4UR5L5X9fWjcmWYUFM0I0KY9RiPIsRtt51zvOM1kxMzTScz4R0Vegq1k1j86UVhLn/QmcZxNim1TuT5INkX2H61VhgZ2CIpZjyA51Pl2BkncJEtz1PQeproXDuSLEGEZAt/GxB6eax/vRKVFznGCoocNcOGNhYK+I+Jz/AA4B89merWJzLKo3ZJSZZFNnkNyWbqbihPFfFY0/RcEdMQ2eQeJz1sf1rFiiMe2ZqEp5k6O33ppNJevE0Hnkcq3ofiI6ItVeVL1ElY0CpBQLPsrEouNnHI1o5oqpyLWZaOewShJGZ1Hanum/6UBnwzOZHVfCdwOldA4gyjtAHSwdd/eso82hJiBZyACPXzqeMo6tOdgGGWiUMoYWqvisuIiWVTsefneqUM9q3jJM6ozsL1Kj1WhmuKfVFhvB55LGiottK9POm5tm7z21bAdBy9zQlJKk1UULZG7odelpt6UGmUarhPO4I42gxK3Rmvy/KuhxzRiJFUBUYjStcTvWm4RzJmxAErk93uA8gR5VEo9nNraN/MjU8R5m+CxTTaNSSRqqnoCL7H8amx+KOLwqxRH617arHZb86NZhhExEVnF1I/A1ypcXNgzLEt1DHxW3I8wfaklZjpRU0q5R1mHDKEjSSNW7MAXsOgtWf4kyn6PIcXFGChW0kfI2G9wf0ovkuYxfRo2190gXLHf51U4zzJUw/aRuHUHvLfmOopGUN26voZfGZ5iMwtFAgRFtqueduQNXsHneMZxg1jWHSLsw3svmKTKpocK4mO0GIA/0t09hvR6TMILgYYGSSSwLWuAvqabNZNcKOOvXzEy3DFDtK41E95jqLHrsai4mxjYVRL2EUwJsWKgEVU/xBxDYdYezNnvsf6/jWWzfi6fERdkwUL8RF9/2pxjYoablUuiHiDiKXFkCSyovhReXz86gyfJ5MQ3d2QeJzyH7mrWQ5A0/fkukQ69W9BXQcPhI4Ytcto4UFwvIt7+dOUqwjac1BbYlfKMojjj2+rgAu8h2aT9hWT4t4s7cdhhxogXbb4un4VW4s4pfFnSvcgHhUfFbqf2rOcqcY1kWnp/+pcirSaa8DTgas2Oyg04NUINODVB5I9jUZr16azUgIZlqhNHRBzVeVaiSGmDJFrM8Q5Nq+sjHeHP1rVyrVVxWZonRz8GJ+zjcm4O60EzaBVlYRXKjnWyzzLNLdtGBccxQHARDVI7bgi5HkaS+V2dEJ2AoJqJQTXoZJCbawp0k0kUtdCZ0xmF2FOjk6VXgnvtT3FUalsNXr1Xil6GpgaAHg1JDKVYMpsym4NQhqUGmB1ThPiISqATv8S+RozxBlkU8RUqL2Nj5VxiCdlOpSVI6itHgeNJksHAcdfOs3B9HHP4dp3AH4rDvE4hmLCLV62IFbjKIosRC8YhIUbBjyO3MVbTFwzwduqhio5ECs3HxhJM6RRqIkZrE9bdbW5UssHKWosLK5LnEGAZ4Y8NCLhbXPQAUb4Thlw6BJNJUfFax9qF5vxcmFIjij1ta5P8AzWXzDiXEYk6B3dW2lOZ+dNRbRMYTnGui5x7nIxGIAQ3VNvcnyp+QcNE2ecbfCnU+pq5w7w2EszjVJ0HRf+a0+Y46LBx65CDJ8K/tQ5XhDlqbUoQJJXiwsfazkCw7if8AFc54i4ikxb3buoPCnT3NU85zeTEyF5Tt8K9AP3oeTVxjRpp6W3L5Jb0003XXi1Was8abel1UwtSEdiDU5TTFpwrI8kcTSV5qQUANao3qRqjehoZWmSqEkdE35VTnrNopMHSxg7GslnmWFCWTwnxCtfLQzNvAakpOmYRMQVIXmh2t5UNxkBRjYbfvRR/Ev81OzLwv7U1KmdUX2CI5aIQT3oPD0q7BzroRtGTLrrT4pqTpUB5imal9WpdVMTlSmgRJevaqaKUUDQbwfEbRwGJV5jnQiOQg3BIPnTK9QkSopXRcgikney3ZvPoPet5kGQrENhqc82/byoDwX8fvW+yvwmspvNHLr6jWAfm2exYNDazSHp1rm2PzB53LyG5P4CrvFv8A8k0HrSKo00oKK3dsUtXr01qSqNrHXpb0ylNAmyKebSKHHHMeVSZjyqBOVQ2I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1512" name="Picture 8" descr="C:\Users\Irochka\Desktop\завантаженн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9" y="5000636"/>
            <a:ext cx="3428992" cy="15001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442165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5400684" cy="2928934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Количество страховых </a:t>
            </a:r>
            <a:r>
              <a:rPr lang="ru-RU" sz="2800" b="1" dirty="0" smtClean="0">
                <a:solidFill>
                  <a:srgbClr val="C00000"/>
                </a:solidFill>
              </a:rPr>
              <a:t>случаев </a:t>
            </a:r>
            <a:r>
              <a:rPr lang="ru-RU" sz="2800" b="1" dirty="0">
                <a:solidFill>
                  <a:srgbClr val="C00000"/>
                </a:solidFill>
              </a:rPr>
              <a:t>по договорам </a:t>
            </a:r>
            <a:r>
              <a:rPr lang="ru-RU" sz="2800" b="1" dirty="0" smtClean="0">
                <a:solidFill>
                  <a:srgbClr val="C00000"/>
                </a:solidFill>
              </a:rPr>
              <a:t>добровольного комплексного страхования путешествующих </a:t>
            </a:r>
            <a:r>
              <a:rPr lang="ru-RU" sz="2800" b="1" dirty="0">
                <a:solidFill>
                  <a:srgbClr val="C00000"/>
                </a:solidFill>
              </a:rPr>
              <a:t>за </a:t>
            </a:r>
            <a:r>
              <a:rPr lang="ru-RU" sz="2800" b="1" dirty="0" smtClean="0">
                <a:solidFill>
                  <a:srgbClr val="C00000"/>
                </a:solidFill>
              </a:rPr>
              <a:t>границу (</a:t>
            </a:r>
            <a:r>
              <a:rPr lang="en-US" sz="2800" b="1" dirty="0" smtClean="0">
                <a:solidFill>
                  <a:srgbClr val="C00000"/>
                </a:solidFill>
              </a:rPr>
              <a:t>Driver)</a:t>
            </a:r>
            <a:r>
              <a:rPr lang="ru-RU" sz="2800" b="1" dirty="0" smtClean="0">
                <a:solidFill>
                  <a:srgbClr val="C00000"/>
                </a:solidFill>
              </a:rPr>
              <a:t> 01.09.2010г. – 01.09.2013г. </a:t>
            </a:r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/>
              <a:t>163</a:t>
            </a:r>
            <a:endParaRPr lang="ru-RU" sz="4000" b="1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500430" y="3429000"/>
            <a:ext cx="5643570" cy="3429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dirty="0">
                <a:solidFill>
                  <a:srgbClr val="C00000"/>
                </a:solidFill>
                <a:ea typeface="+mj-ea"/>
                <a:cs typeface="+mj-cs"/>
              </a:rPr>
              <a:t>Сумма страховых </a:t>
            </a:r>
            <a:r>
              <a:rPr lang="ru-RU" sz="2400" b="1" dirty="0" smtClean="0">
                <a:solidFill>
                  <a:srgbClr val="C00000"/>
                </a:solidFill>
                <a:ea typeface="+mj-ea"/>
                <a:cs typeface="+mj-cs"/>
              </a:rPr>
              <a:t>выплат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j-ea"/>
                <a:cs typeface="+mj-cs"/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по договорам добровольного </a:t>
            </a:r>
            <a:r>
              <a:rPr lang="ru-RU" sz="2400" b="1" dirty="0" smtClean="0">
                <a:solidFill>
                  <a:srgbClr val="C00000"/>
                </a:solidFill>
              </a:rPr>
              <a:t>комплексного </a:t>
            </a:r>
            <a:r>
              <a:rPr lang="ru-RU" sz="2400" b="1" dirty="0">
                <a:solidFill>
                  <a:srgbClr val="C00000"/>
                </a:solidFill>
              </a:rPr>
              <a:t>страхования путешествующих за </a:t>
            </a:r>
            <a:r>
              <a:rPr lang="ru-RU" sz="2400" b="1" dirty="0" smtClean="0">
                <a:solidFill>
                  <a:srgbClr val="C00000"/>
                </a:solidFill>
              </a:rPr>
              <a:t>границу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(</a:t>
            </a:r>
            <a:r>
              <a:rPr lang="en-US" sz="2400" b="1" dirty="0" smtClean="0">
                <a:solidFill>
                  <a:srgbClr val="C00000"/>
                </a:solidFill>
              </a:rPr>
              <a:t>Driver)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01.09.2010г</a:t>
            </a:r>
            <a:r>
              <a:rPr lang="ru-RU" sz="2400" b="1" dirty="0">
                <a:solidFill>
                  <a:srgbClr val="C00000"/>
                </a:solidFill>
              </a:rPr>
              <a:t>. – 01.09.2013г. </a:t>
            </a:r>
            <a:r>
              <a:rPr lang="ru-RU" sz="3300" b="1" dirty="0">
                <a:solidFill>
                  <a:srgbClr val="C00000"/>
                </a:solidFill>
              </a:rPr>
              <a:t/>
            </a:r>
            <a:br>
              <a:rPr lang="ru-RU" sz="3300" b="1" dirty="0">
                <a:solidFill>
                  <a:srgbClr val="C00000"/>
                </a:solidFill>
              </a:rPr>
            </a:br>
            <a:r>
              <a:rPr lang="en-US" sz="4000" b="1" dirty="0" smtClean="0">
                <a:latin typeface="+mj-lt"/>
                <a:ea typeface="+mj-ea"/>
                <a:cs typeface="+mj-cs"/>
              </a:rPr>
              <a:t>1 860 307,00 </a:t>
            </a:r>
            <a:r>
              <a:rPr lang="uk-UA" sz="4000" b="1" dirty="0" smtClean="0">
                <a:latin typeface="+mj-lt"/>
                <a:ea typeface="+mj-ea"/>
                <a:cs typeface="+mj-cs"/>
              </a:rPr>
              <a:t>грн.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484" name="Picture 4" descr="https://encrypted-tbn1.gstatic.com/images?q=tbn:ANd9GcTjFQLKsXVjjLWsxAzyKBo-9A05GCgYT4x2ykoPQJlj2Btdg5k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0"/>
            <a:ext cx="3286116" cy="1928802"/>
          </a:xfrm>
          <a:prstGeom prst="rect">
            <a:avLst/>
          </a:prstGeom>
          <a:noFill/>
        </p:spPr>
      </p:pic>
      <p:pic>
        <p:nvPicPr>
          <p:cNvPr id="20486" name="Picture 6" descr="https://encrypted-tbn0.gstatic.com/images?q=tbn:ANd9GcT8MUJlk7YIxFRObd2EMExi9_7jhwdUfCrILxMP5DzGxI68qK2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5172074"/>
            <a:ext cx="3071834" cy="16859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928669"/>
            <a:ext cx="82868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endParaRPr lang="uk-UA" sz="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  <a:defRPr/>
            </a:pPr>
            <a:endParaRPr lang="uk-UA" sz="800" dirty="0" smtClean="0">
              <a:cs typeface="Arial" pitchFamily="34" charset="0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5614998" cy="1200196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rgbClr val="C00000"/>
                </a:solidFill>
              </a:rPr>
              <a:t>Структура страховых случаев </a:t>
            </a:r>
            <a:r>
              <a:rPr lang="ru-RU" sz="2200" b="1" dirty="0" smtClean="0">
                <a:solidFill>
                  <a:srgbClr val="C00000"/>
                </a:solidFill>
              </a:rPr>
              <a:t>и выплат </a:t>
            </a:r>
            <a:r>
              <a:rPr lang="ru-RU" sz="2200" b="1" dirty="0">
                <a:solidFill>
                  <a:srgbClr val="C00000"/>
                </a:solidFill>
              </a:rPr>
              <a:t>по договорам добровольного </a:t>
            </a:r>
            <a:r>
              <a:rPr lang="ru-RU" sz="2200" b="1" dirty="0" smtClean="0">
                <a:solidFill>
                  <a:srgbClr val="C00000"/>
                </a:solidFill>
              </a:rPr>
              <a:t>комплексного </a:t>
            </a:r>
            <a:r>
              <a:rPr lang="ru-RU" sz="2200" b="1" dirty="0">
                <a:solidFill>
                  <a:srgbClr val="C00000"/>
                </a:solidFill>
              </a:rPr>
              <a:t>страхования путешествующих за </a:t>
            </a:r>
            <a:r>
              <a:rPr lang="ru-RU" sz="2200" b="1" dirty="0" smtClean="0">
                <a:solidFill>
                  <a:srgbClr val="C00000"/>
                </a:solidFill>
              </a:rPr>
              <a:t>границу</a:t>
            </a:r>
            <a:r>
              <a:rPr lang="ru-RU" sz="2400" b="1" dirty="0" smtClean="0">
                <a:solidFill>
                  <a:srgbClr val="C00000"/>
                </a:solidFill>
              </a:rPr>
              <a:t> (</a:t>
            </a:r>
            <a:r>
              <a:rPr lang="en-US" sz="2400" b="1" dirty="0" smtClean="0">
                <a:solidFill>
                  <a:srgbClr val="C00000"/>
                </a:solidFill>
              </a:rPr>
              <a:t>Driver)</a:t>
            </a:r>
            <a:br>
              <a:rPr lang="en-US" sz="2400" b="1" dirty="0" smtClean="0">
                <a:solidFill>
                  <a:srgbClr val="C00000"/>
                </a:solidFill>
              </a:rPr>
            </a:br>
            <a:r>
              <a:rPr lang="ru-RU" sz="2200" b="1" dirty="0" smtClean="0">
                <a:solidFill>
                  <a:srgbClr val="C00000"/>
                </a:solidFill>
              </a:rPr>
              <a:t> </a:t>
            </a:r>
            <a:r>
              <a:rPr lang="ru-RU" sz="2200" b="1" dirty="0">
                <a:solidFill>
                  <a:srgbClr val="C00000"/>
                </a:solidFill>
              </a:rPr>
              <a:t>01.09.2010г. – 01.09.2013г. </a:t>
            </a:r>
            <a:br>
              <a:rPr lang="ru-RU" sz="2200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Содержимое 14"/>
          <p:cNvSpPr>
            <a:spLocks noGrp="1"/>
          </p:cNvSpPr>
          <p:nvPr>
            <p:ph idx="1"/>
          </p:nvPr>
        </p:nvSpPr>
        <p:spPr>
          <a:xfrm>
            <a:off x="457200" y="2143116"/>
            <a:ext cx="2686040" cy="4572032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uk-UA" sz="2400" dirty="0" err="1" smtClean="0"/>
              <a:t>Травмы</a:t>
            </a:r>
            <a:endParaRPr lang="uk-UA" sz="2400" dirty="0" smtClean="0"/>
          </a:p>
          <a:p>
            <a:pPr>
              <a:buFont typeface="Wingdings" pitchFamily="2" charset="2"/>
              <a:buChar char="Ø"/>
            </a:pPr>
            <a:endParaRPr lang="uk-UA" sz="2400" dirty="0" smtClean="0"/>
          </a:p>
          <a:p>
            <a:pPr>
              <a:buFont typeface="Wingdings" pitchFamily="2" charset="2"/>
              <a:buChar char="Ø"/>
            </a:pPr>
            <a:r>
              <a:rPr lang="uk-UA" sz="2400" dirty="0" err="1" smtClean="0"/>
              <a:t>Ишемический</a:t>
            </a:r>
            <a:r>
              <a:rPr lang="uk-UA" sz="2400" dirty="0" smtClean="0"/>
              <a:t> </a:t>
            </a:r>
            <a:r>
              <a:rPr lang="uk-UA" sz="2400" dirty="0" err="1" smtClean="0"/>
              <a:t>инсульт</a:t>
            </a:r>
            <a:endParaRPr lang="uk-UA" sz="2400" dirty="0" smtClean="0"/>
          </a:p>
          <a:p>
            <a:pPr>
              <a:buFont typeface="Wingdings" pitchFamily="2" charset="2"/>
              <a:buChar char="Ø"/>
            </a:pPr>
            <a:endParaRPr lang="uk-UA" sz="2400" dirty="0" smtClean="0"/>
          </a:p>
          <a:p>
            <a:pPr>
              <a:buFont typeface="Wingdings" pitchFamily="2" charset="2"/>
              <a:buChar char="Ø"/>
            </a:pPr>
            <a:r>
              <a:rPr lang="uk-UA" sz="2400" dirty="0" err="1" smtClean="0"/>
              <a:t>Инфаркт</a:t>
            </a:r>
            <a:r>
              <a:rPr lang="uk-UA" sz="2400" dirty="0" smtClean="0"/>
              <a:t> </a:t>
            </a:r>
            <a:r>
              <a:rPr lang="uk-UA" sz="2400" dirty="0" err="1" smtClean="0"/>
              <a:t>миокарда</a:t>
            </a:r>
            <a:endParaRPr lang="uk-UA" sz="2400" dirty="0" smtClean="0"/>
          </a:p>
          <a:p>
            <a:pPr>
              <a:buFont typeface="Wingdings" pitchFamily="2" charset="2"/>
              <a:buChar char="Ø"/>
            </a:pPr>
            <a:endParaRPr lang="uk-UA" sz="2400" dirty="0" smtClean="0"/>
          </a:p>
          <a:p>
            <a:pPr>
              <a:buFont typeface="Wingdings" pitchFamily="2" charset="2"/>
              <a:buChar char="Ø"/>
            </a:pPr>
            <a:r>
              <a:rPr lang="uk-UA" sz="2400" dirty="0" err="1" smtClean="0"/>
              <a:t>Репатриация</a:t>
            </a:r>
            <a:r>
              <a:rPr lang="uk-UA" sz="2400" dirty="0"/>
              <a:t>, </a:t>
            </a:r>
            <a:r>
              <a:rPr lang="uk-UA" sz="2400" dirty="0" err="1" smtClean="0"/>
              <a:t>эвакуация</a:t>
            </a:r>
            <a:endParaRPr lang="uk-UA" sz="2400" dirty="0" smtClean="0"/>
          </a:p>
          <a:p>
            <a:pPr>
              <a:buNone/>
            </a:pPr>
            <a:endParaRPr lang="uk-UA" sz="2400" dirty="0" smtClean="0"/>
          </a:p>
          <a:p>
            <a:pPr>
              <a:buFont typeface="Wingdings" pitchFamily="2" charset="2"/>
              <a:buChar char="Ø"/>
            </a:pPr>
            <a:r>
              <a:rPr lang="uk-UA" sz="2400" dirty="0" err="1"/>
              <a:t>Д</a:t>
            </a:r>
            <a:r>
              <a:rPr lang="uk-UA" sz="2400" dirty="0" err="1" smtClean="0"/>
              <a:t>ругие</a:t>
            </a:r>
            <a:r>
              <a:rPr lang="uk-UA" sz="2400" dirty="0" smtClean="0"/>
              <a:t> </a:t>
            </a:r>
            <a:r>
              <a:rPr lang="uk-UA" sz="2400" dirty="0" err="1" smtClean="0"/>
              <a:t>заболевания</a:t>
            </a:r>
            <a:endParaRPr lang="uk-UA" sz="2400" dirty="0" smtClean="0"/>
          </a:p>
          <a:p>
            <a:pPr>
              <a:buFont typeface="Wingdings" pitchFamily="2" charset="2"/>
              <a:buChar char="Ø"/>
            </a:pPr>
            <a:endParaRPr lang="uk-UA" sz="2400" dirty="0" smtClean="0"/>
          </a:p>
          <a:p>
            <a:pPr>
              <a:buFont typeface="Wingdings" pitchFamily="2" charset="2"/>
              <a:buChar char="Ø"/>
            </a:pPr>
            <a:endParaRPr lang="uk-UA" sz="2400" dirty="0"/>
          </a:p>
        </p:txBody>
      </p:sp>
      <p:sp>
        <p:nvSpPr>
          <p:cNvPr id="9" name="Содержимое 14"/>
          <p:cNvSpPr txBox="1">
            <a:spLocks/>
          </p:cNvSpPr>
          <p:nvPr/>
        </p:nvSpPr>
        <p:spPr>
          <a:xfrm>
            <a:off x="3071802" y="2071678"/>
            <a:ext cx="2714644" cy="45720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48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uk-UA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22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31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uk-UA" sz="240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uk-UA" sz="240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26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uk-UA" sz="240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uk-UA" sz="240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36 </a:t>
            </a: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случаев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uk-UA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" name="Picture 2" descr="https://encrypted-tbn3.gstatic.com/images?q=tbn:ANd9GcS4XUTWtBjZhNd5zeoKKp2vFJsm15cXdDMk4504vNgbrWV5r1gvY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0"/>
            <a:ext cx="3071802" cy="1357298"/>
          </a:xfrm>
          <a:prstGeom prst="rect">
            <a:avLst/>
          </a:prstGeom>
          <a:noFill/>
        </p:spPr>
      </p:pic>
      <p:sp>
        <p:nvSpPr>
          <p:cNvPr id="18" name="Содержимое 14"/>
          <p:cNvSpPr txBox="1">
            <a:spLocks/>
          </p:cNvSpPr>
          <p:nvPr/>
        </p:nvSpPr>
        <p:spPr>
          <a:xfrm>
            <a:off x="5929322" y="2071678"/>
            <a:ext cx="3000396" cy="45720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530 121,85 грн.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uk-UA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185 639,27 грн.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526 256,32 грн.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uk-UA" sz="240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uk-UA" sz="240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301 147,00</a:t>
            </a:r>
            <a:r>
              <a:rPr kumimoji="0" lang="uk-UA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грн.</a:t>
            </a:r>
            <a:endParaRPr lang="uk-UA" sz="240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uk-UA" sz="240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uk-UA" sz="240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317 142,56 грн.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uk-UA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7200" y="1643050"/>
            <a:ext cx="85439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Причины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обращения                              Количество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страховых случаев                             Сумма выплат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539552" y="285728"/>
            <a:ext cx="8229600" cy="114300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 Закон Украины «О дорожном движении»: Раздел VIII. Медицинское обеспечение безопасности дорожного </a:t>
            </a:r>
            <a:r>
              <a:rPr lang="ru-RU" sz="3200" b="1" dirty="0" smtClean="0">
                <a:solidFill>
                  <a:srgbClr val="C00000"/>
                </a:solidFill>
              </a:rPr>
              <a:t>движения</a:t>
            </a:r>
            <a:r>
              <a:rPr lang="uk-UA" sz="3200" b="1" dirty="0" smtClean="0">
                <a:solidFill>
                  <a:srgbClr val="C00000"/>
                </a:solidFill>
              </a:rPr>
              <a:t/>
            </a:r>
            <a:br>
              <a:rPr lang="uk-UA" sz="3200" b="1" dirty="0" smtClean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0" name="Содержимое 7"/>
          <p:cNvSpPr txBox="1">
            <a:spLocks/>
          </p:cNvSpPr>
          <p:nvPr/>
        </p:nvSpPr>
        <p:spPr>
          <a:xfrm>
            <a:off x="785786" y="3571876"/>
            <a:ext cx="8001056" cy="285752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uk-UA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28596" y="1285860"/>
            <a:ext cx="8715404" cy="857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2000" b="1" i="1" dirty="0">
                <a:solidFill>
                  <a:srgbClr val="800000"/>
                </a:solidFill>
              </a:rPr>
              <a:t>Статья 45. Медицинский осмотр и переосвидетельствование кандидатов в водители и водителей транспортных </a:t>
            </a:r>
            <a:r>
              <a:rPr lang="ru-RU" sz="2000" b="1" i="1" dirty="0" smtClean="0">
                <a:solidFill>
                  <a:srgbClr val="800000"/>
                </a:solidFill>
              </a:rPr>
              <a:t>средств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2285992"/>
            <a:ext cx="81439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  Осмотр </a:t>
            </a:r>
            <a:r>
              <a:rPr lang="ru-RU" sz="3200" b="1" dirty="0"/>
              <a:t>включает: предварительные, периодические, ежесменные </a:t>
            </a:r>
            <a:r>
              <a:rPr lang="ru-RU" sz="3200" b="1" dirty="0" err="1"/>
              <a:t>предрейсовые</a:t>
            </a:r>
            <a:r>
              <a:rPr lang="ru-RU" sz="3200" b="1" dirty="0"/>
              <a:t> и </a:t>
            </a:r>
            <a:r>
              <a:rPr lang="ru-RU" sz="3200" b="1" dirty="0" err="1"/>
              <a:t>послерейсовые</a:t>
            </a:r>
            <a:r>
              <a:rPr lang="ru-RU" sz="3200" b="1" dirty="0"/>
              <a:t> </a:t>
            </a:r>
            <a:r>
              <a:rPr lang="ru-RU" sz="3200" b="1" dirty="0" smtClean="0"/>
              <a:t>осмотры</a:t>
            </a:r>
            <a:r>
              <a:rPr lang="ru-RU" sz="3200" b="1" dirty="0"/>
              <a:t>, а также внеочередные осмотры, обусловленные необходимостью</a:t>
            </a:r>
            <a:r>
              <a:rPr lang="ru-RU" sz="3200" b="1" dirty="0" smtClean="0"/>
              <a:t>.</a:t>
            </a:r>
            <a:endParaRPr lang="uk-UA" sz="3200" b="1" dirty="0"/>
          </a:p>
        </p:txBody>
      </p:sp>
      <p:sp>
        <p:nvSpPr>
          <p:cNvPr id="7170" name="AutoShape 2" descr="data:image/jpeg;base64,/9j/4AAQSkZJRgABAQAAAQABAAD/2wCEAAkGBxQTEhUUExQUFRUXFxcVFRUWFxcYFRgYGBgYGBYUFRoYHCggGBwmHBcVITEhJSkrLi4uFx8zODMsNygtLisBCgoKDg0OGxAQFywkHB0sLCwsLCssLCwsLCwsLCwsNCwsLCwsLCwsLSwsLCwsKywsLDcsLCwsNy4sLCssKyssK//AABEIAKAAoAMBIgACEQEDEQH/xAAcAAACAgMBAQAAAAAAAAAAAAAFBgQHAQIDAAj/xABAEAABAgQDBQUECQMCBwAAAAABAgMABBEhBRIxBkFRYXETIoGRoTJCscEHIzNSYnLR4fAUFZIk8UNEU2OissL/xAAZAQADAQEBAAAAAAAAAAAAAAABAgMEAAX/xAAiEQACAgICAgMBAQAAAAAAAAAAAQIRAyESMQRBEzJRIxT/2gAMAwEAAhEDEQA/AKhlZhTagtCilQ0I+B4iH3Z7aJD9EK7jvCvdVzT+kV8IwYuTaLhMQppm+YeMLWBbVCyJg/ld+S/1hvQKgEUIOhFwehg2I1QDmSELCiaBXxgpLP1iLi0jmQR4jkRpAmTmyKQU6ANKTVYiUy33nRusfOBsq7XKYMAgFRJAqAB1hwEzZ7aApSEOXSB3TvA4cxDJL4q0tWRKwVUrTQ0itFv5EmuoUY9g8wsZpit8wCfA3HyibQyZaxMYMaMuhaQpOigCOhjJMAc9WKN2lmQozB3l5Xoqnyi8FmkUBjrtW6/eWo+piGfpFMfbCf0djuPK4qSPIfvAbaVdX1QxbBopKk7ytR8rQr48avr6w3oX2MmAGjI8YDS/em0da/EwWww0l/CBWCXmSeCTBAjvjDnfiZJmifIQKxFdVmCMuruxyAJW+NkxoRGaw0RmbERLwvE3mPsllI3pN0nqkxEUY8kw1bAP+zu0H9QVIcSAulRlPdIGtAbg34kdIh4s12TttFXHzH84wqSkyW1pcTqk1HPiD1FRDptGoLZQ4i4JBB5KH88oL0I0dcMnBBGSm+0eJPsov4wpS0xlQo793XdBSVqlsNp9pV1GCmBonNoVMvZU2FSSdwvcwVfu4lhtJyNgZzzOiQeJ1J3DrGmCNdmKIuo+RNNOg+cMMhKZdTmWdaCg6CDQDvhOK5Hky6gACgZSNM3Acv0hkgG9IrKbIqd1a08aQHO0Ewwr61ruA0Iv5hRhWhkxsn15W1nglR9DHz5jp7jY5ExZ+2P0gS7TJbQFuOOIIAAyhNRSqifgIp7EHHDTtLW7o5RDKraKwemMeEbSMy8qhBqpy9QLUqd5MLk5NlxZXlpU1pDthUgyzLtryJzqSFFRuanrpCdPrq6o84LAiahybDVqBHhETD5x5tSloTmNKKtWDD7n1KfCOGBijTquJA+P6xwAZ/caqqoUg/LTAUkZSCICqbClUIjV6RW0c7ZJ38/EbxHHGuM4YWSmvsqSFA86AkHxMDhFtbTYMlxKmj7polXD7qvKKvxGQUwvIqnEEaEcRDnJkcR5MejFYJxuIZ8Bf7SWeZ3o76eaSbgdCP8AyhYBgps3OdlMIVWlTlrwzaH/ACyw3oBuXCEinEGDsrOA0yjvHfwEN+2+yrS2lTbakskJ7RYNkKBFa29lXxiv8K7tAbVO/gdIToDQ+YFLknNupRPIe8o9beUNOFoLhIbNEixXvUfw8oDYAnMsNqpSh7vGnHlBbGdqW5Y9iy12rg1QDlQjkogGppuHpFLpCpWHm5YI1UPM/rHPskP5kOJtT2qitPnCevbR8e3LslPAVSf8sxp5RIGIomGlOS5UhSB9Y0T3kA+8Ke0mu+J8k+mUcWu0LuOlDSX0oooFJSlRSAaWII4RWmOrqvoAIdsdmCsEHgBCe9L9pNob+8tCfURKe5oaH1Y8BkltAI9lCQPKECa+0V1MWniUvSuXdaKvcT9aR+I/GHYEGsQ7raekcpHuyvVRjttA0QkV4RxeSRLtjlWAAhyYqqCiDQnpA7DkmpMTXFWVAOLCfcDjYVvHcV/8H0I8oRNtpOqEuD3CQeiqfMDzhulnaKKToq3K+h86GIGJS4WhSTbMCL7j/vFGKisRHjGzqSFEGxBIPUaiNaRyGMpMZWI0SY2hk9HFxTc7/V4Khda5ez7Ycm1jtAfC8RpzB0utLQkDOaFs8xXu9CDAX6IcVyvLll3beBoDpmGtuYt4Q5zGBOy32Ke2Z91IIDiPwd40WnhcEc4MaFaYK2ImTmUsg52211SdcyRp5xsppUu0h1xJKFLo84NQT3lKI33JiTgkhMOTgWJZbCFApdU4pIrUUBSkE1P7Qf2hQHwGaASyKdwf8QjepXCu4a6k7oz55Jd9F8EW+uxbxXF8PS2Tm7Q0sEZlKqdByNoVsJbmUvNOtNL35xp3FWUDXzpyEWRLyTaRZCQD91IHwjqZYAd1VIz/ADJ9I0f537YoL2YdeNyEJrXQqNOn7xAVss2xMtvpcWtSV1Ug5Rfla0P7iCBU1P8AOsLWKoZdVlB7NY0Oiv3hXlk3ZWHjxUTnPTAIOqdTQikVhL957qv5xYzU6+ysNut9shRoFDW+lt8Lu06WGnUrbTRSV99IFD4jjFo5b0yE8CStM5bUqrQDhSNcfXTKgbk0/nlECbxJLr6KezmFSbDWMYzMgrJqPOLWZaO+FJsoxmeboivGOeGvpKKBQKt43x7FnO6BAOY0yjudlpwb0JB6gU+UTX1ZhXjfx3+sLWzE59Wtkn2FVTzSr96+Yg6yvd/L6w12jpR4yaE3a2QyOBweyvX8w/UX8DAKsPWLs9oy6k1qBmSSKCoqbcdPWEMGGTAejMYMZEcEZfo8P+uZ5qH6xf5j5u2YnOymmXDolxBPTMK+lY+kVCOQGauVoaGhoQDA1o6D+W3QSrA6cayqzbifIxDyINq0aPGmk6Z0XUaAGscVMkm5A5ax5t6pjo6a9Yx6N6RGUhAFz4VhYxnDg6d/4Tvg5PSZUBvPKIKcOINcyqjmb+GkDZZRpANvEXWgEOXB7oe95vmU071q8IH7UYWFkvpcCgQO8AACEi1k2hixKVJTQ9a5dPKEnHmS2CM5GYGtNPEVikX6ITx0m2gCsA6gRwLKeEPk3sYlSQplw0UAoBYrYio06wvYhs68j3c35bxo4SXo8/lFgVtWRQUmlRu4x3mX1PKSltCipVAEi5JNqDjGG5Im6rD1PIRLlypBBQezNCCRdV7G+63zi8MGRq6JSnGyXjTCpaZz0IFTmHI6jwg6w7mAIuDpT0g5t7hgdKlcb1hBwucLC+zcsmtidE8jyhWuLoo/6R5LtdjUqK5xGV7J1SOBt0Nx6fCLDUqFLa9HfQriCk+FCPiYKJIAxqI2jBhgmzesfRuzGIdvKMubygBX5k2PqI+cUmhEfQ2xSAJCXpvbBPUk19Y5AYbMaOJqKHSNiY1JhgAOdQW1A06Hjy68oHz2OqQKhpxVOCTDO6gKBCtN8BXUqKsicq07lfI2v1jDmx8No9Hx8vJUxeO1z9LSzg4VoD8Y4o2smCqglXeoAI8TWG5vDuNzEtEqBu8IhyNLl+CyicfX7TRTwqRWAOL7MuvmtUp61OvQQ54hPss2UoV1yi6vIaRCbxxKj9Wgr5JUgq/xrryh4xm9pEsmdVxbIr80tlgKdCSUp7xSaA04CloTMV2hU9ZNUI3/AHjXcaQybbzyHZMqbVXvpQoaKSa3SoG4PKEBQ1j1fCTkrmeZ5PFOonVUZIjQaR0yR6SMpb01lcRQ74rPHcOoopVYjQ8t0WrgcgguBIBI1JVcnysI9tRs5LuLBKTUcCY8rIlLRohJx2impWfWx3FDMjdxT+XiOUYx1xLrOZJqUqBpvvY1HjDriWy6KUSo04KofI2MIW0OGlmmYWrrSIpSTLOUJK+mA6xkwSlMCmHAFIYdKT73Zry9QaX8IwnBllfZpu59y4XxplN9AYa6FjBy2gaI+gPo/crh8vXcinkTFJy2EnNRVTyQUE+qvlFg4RjTjTKGkMzGRAomgFaa6iFeRRHWCTLGfmEo9pQHXXwiIZ8q+zT4qsPLfCgjHQn/AJaY4moR6lSqwQltplmyJN48ypsDxooxGWeb6VGiPjRXew6JVSjVaiabqW8omMtAaUgCrF5o6S6E/mdJ/wDVEcw/On/oo8Fq+YjO99s0KNLQwuLA67oDY9iK0NkoFVEUSE3Nf4IzLyL9auv5uCUoCE+NyT5xFxJvLW9/5/PKOWnY6hyVA2RwFC2wVKUt43cNDlQTfIL3PPfA7HsDdl0ds2qhRoa97x5HrB/C8W7Er0KVgEknQjeOo+ELG1e0YdSsJNUJrmO4quEpHGlSY1QySk0ZM/jxhFgfEsUM2yHtHElLb9NHE3LSz+JJBFeYgclqovBXY7BFOSjmaqRMPNMtmlfYJccUBwAT6iBT+ZoqbX7SCUk8wdfT1j0/FnH6+zzckX2btotG63AIHF80jUqjVzRLifR+zstlBWdaQGxueK1lKL7rQ3JY7lNKiByZdtkd0XPvHWPMvZetACS2fUe86rKOG/8AaDsvgrdAQkVGhIBPgTEhxvNHZhZoBrekBhSIzsmE1oVWvr+3KI8jhSVr7VSQViyVUGZI96h3V+cG5kUBPhGZNNAOkI2MkDZ7Z9h81daQsDcpIPxio9u8IM3NdgwhtCWrZgkC5uRalqUi9ToYqnB5j/VTR/7pFelojlk0i+JWwRs79GLbZzzCu1O5AGVA63qr0h8bkwmgACQLAClLdI7sqtWIz8z4CM7f6a4qtI2UAm8cA+Cem/5RyfczC3GtYEYo44lJyi2toRsrFI6Y5tC2yO8afy8Js/tH26srKSr8W7yhY2lmCtRKibGlDB/YJ9sWV7UUUdWL8jUuKJC8HmV0zpJRwBPrQVMEcP2dle7/AFKnHEp9lhltSR+W49SRDe0+mloyqbpfdFI5eKqiOTDzdtnPD5QrcS6tCWktoLcuwm4aQTVRJ3rVRNd1gL0rFf8A0jSOR8Ogd1yyvzDQ+I+EWH/dU0sYA47ldSUkVrHY80oT5BngThxRVRO6PAxIxSTU0vIoUOo5jcYh549hTTVnlOLTpn1W85uhfxN69IJuOVML+Lk5q7hGaKDIYJFdRzgiy2BcwOwIgthUSn3Co5U6b1HQdOJhJdjI87M1Vl1J3ct5jq27QgcU/MwOaAS6KD3DmJ4kWB5/pHGYnRVtW7vJPoRAoKYwLV3THz+vFgxiD4Ue6XK/AxeiXgpOu6Pnjb6UKZ9yosqivLWJZIWqK458XZZTOI5k1FhxjiZjMrWsVPh+0DrQoFFSfulR9IYMO2qSqyjkP4tPAxkeKSNscsWWQw8AIjTqswoNN8BW8QsDQgHxB6HQxITOA3MCh0/wXsZwALNf54QAGClo1SSk1NCL6RYSnE0r41gFiE8gGlr+kFNlOMe2ewbaB1ByOIC6CygaHmCDE6a2mTopCxW26nKpBgE1NIuY4zM6mhoaxyTGfx12Tv71ncUgIplFyfQADxjzs8YCSRIBJ1Ua86aCOqnY2QxxraPIy5pcnT0dplef2iVDgdPKIn9K39weUZU5GM8VSrSIOTfZe7LlTSB+0DNBWCDbzaVElXxiPi86wtIBWBfnFPZ3o74AKN30PrBcm0K01tbLMgXUdwoAPMk0EAcS+lBI+yQk60oSvTmKCEkNFfg64k2ogFOtfU74rnaTaMNLW1nSACCDX3hWoHK5hTx76SJt4FNkJ0oDf0oPjCpMNk97Wt6m9YRzQ6xtlj4d9JRSogJUsDU2FekBdtto2ZghSEKCyD7VLV5wq4X7/h849P8Au9DHSboCWyNWMExiMQg5IlZ1xv7NakV1CSQD1GhglLbUPp9ohwfisfMfpAUxgwGkFSaGRe1ZUmnZqSrcUrt4giNpDHEAfWIqo6rPePlS0LBjdtUGCSfR05ykqsdEzaF+woH4+UaLVChXhElnElp316xUhTGBSo5FUQWsUSde6fSO4cB0NY6xaOuaNVK9SB6xrWOM05QeB+FPnHH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172" name="AutoShape 4" descr="data:image/jpeg;base64,/9j/4AAQSkZJRgABAQAAAQABAAD/2wCEAAkGBxQTEhUUExQUFRUXFxcVFRUWFxcYFRgYGBgYGBYUFRoYHCggGBwmHBcVITEhJSkrLi4uFx8zODMsNygtLisBCgoKDg0OGxAQFywkHB0sLCwsLCssLCwsLCwsLCwsNCwsLCwsLCwsLSwsLCwsKywsLDcsLCwsNy4sLCssKyssK//AABEIAKAAoAMBIgACEQEDEQH/xAAcAAACAgMBAQAAAAAAAAAAAAAFBgQHAQIDAAj/xABAEAABAgQDBQUECQMCBwAAAAABAgMABBEhBRIxBkFRYXETIoGRoTJCscEHIzNSYnLR4fAUFZIk8UNEU2OissL/xAAZAQADAQEBAAAAAAAAAAAAAAABAgMEAAX/xAAiEQACAgICAgMBAQAAAAAAAAAAAQIRAyESMQRBEzJRIxT/2gAMAwEAAhEDEQA/AKhlZhTagtCilQ0I+B4iH3Z7aJD9EK7jvCvdVzT+kV8IwYuTaLhMQppm+YeMLWBbVCyJg/ld+S/1hvQKgEUIOhFwehg2I1QDmSELCiaBXxgpLP1iLi0jmQR4jkRpAmTmyKQU6ANKTVYiUy33nRusfOBsq7XKYMAgFRJAqAB1hwEzZ7aApSEOXSB3TvA4cxDJL4q0tWRKwVUrTQ0itFv5EmuoUY9g8wsZpit8wCfA3HyibQyZaxMYMaMuhaQpOigCOhjJMAc9WKN2lmQozB3l5Xoqnyi8FmkUBjrtW6/eWo+piGfpFMfbCf0djuPK4qSPIfvAbaVdX1QxbBopKk7ytR8rQr48avr6w3oX2MmAGjI8YDS/em0da/EwWww0l/CBWCXmSeCTBAjvjDnfiZJmifIQKxFdVmCMuruxyAJW+NkxoRGaw0RmbERLwvE3mPsllI3pN0nqkxEUY8kw1bAP+zu0H9QVIcSAulRlPdIGtAbg34kdIh4s12TttFXHzH84wqSkyW1pcTqk1HPiD1FRDptGoLZQ4i4JBB5KH88oL0I0dcMnBBGSm+0eJPsov4wpS0xlQo793XdBSVqlsNp9pV1GCmBonNoVMvZU2FSSdwvcwVfu4lhtJyNgZzzOiQeJ1J3DrGmCNdmKIuo+RNNOg+cMMhKZdTmWdaCg6CDQDvhOK5Hky6gACgZSNM3Acv0hkgG9IrKbIqd1a08aQHO0Ewwr61ruA0Iv5hRhWhkxsn15W1nglR9DHz5jp7jY5ExZ+2P0gS7TJbQFuOOIIAAyhNRSqifgIp7EHHDTtLW7o5RDKraKwemMeEbSMy8qhBqpy9QLUqd5MLk5NlxZXlpU1pDthUgyzLtryJzqSFFRuanrpCdPrq6o84LAiahybDVqBHhETD5x5tSloTmNKKtWDD7n1KfCOGBijTquJA+P6xwAZ/caqqoUg/LTAUkZSCICqbClUIjV6RW0c7ZJ38/EbxHHGuM4YWSmvsqSFA86AkHxMDhFtbTYMlxKmj7polXD7qvKKvxGQUwvIqnEEaEcRDnJkcR5MejFYJxuIZ8Bf7SWeZ3o76eaSbgdCP8AyhYBgps3OdlMIVWlTlrwzaH/ACyw3oBuXCEinEGDsrOA0yjvHfwEN+2+yrS2lTbakskJ7RYNkKBFa29lXxiv8K7tAbVO/gdIToDQ+YFLknNupRPIe8o9beUNOFoLhIbNEixXvUfw8oDYAnMsNqpSh7vGnHlBbGdqW5Y9iy12rg1QDlQjkogGppuHpFLpCpWHm5YI1UPM/rHPskP5kOJtT2qitPnCevbR8e3LslPAVSf8sxp5RIGIomGlOS5UhSB9Y0T3kA+8Ke0mu+J8k+mUcWu0LuOlDSX0oooFJSlRSAaWII4RWmOrqvoAIdsdmCsEHgBCe9L9pNob+8tCfURKe5oaH1Y8BkltAI9lCQPKECa+0V1MWniUvSuXdaKvcT9aR+I/GHYEGsQ7raekcpHuyvVRjttA0QkV4RxeSRLtjlWAAhyYqqCiDQnpA7DkmpMTXFWVAOLCfcDjYVvHcV/8H0I8oRNtpOqEuD3CQeiqfMDzhulnaKKToq3K+h86GIGJS4WhSTbMCL7j/vFGKisRHjGzqSFEGxBIPUaiNaRyGMpMZWI0SY2hk9HFxTc7/V4Khda5ez7Ycm1jtAfC8RpzB0utLQkDOaFs8xXu9CDAX6IcVyvLll3beBoDpmGtuYt4Q5zGBOy32Ke2Z91IIDiPwd40WnhcEc4MaFaYK2ImTmUsg52211SdcyRp5xsppUu0h1xJKFLo84NQT3lKI33JiTgkhMOTgWJZbCFApdU4pIrUUBSkE1P7Qf2hQHwGaASyKdwf8QjepXCu4a6k7oz55Jd9F8EW+uxbxXF8PS2Tm7Q0sEZlKqdByNoVsJbmUvNOtNL35xp3FWUDXzpyEWRLyTaRZCQD91IHwjqZYAd1VIz/ADJ9I0f537YoL2YdeNyEJrXQqNOn7xAVss2xMtvpcWtSV1Ug5Rfla0P7iCBU1P8AOsLWKoZdVlB7NY0Oiv3hXlk3ZWHjxUTnPTAIOqdTQikVhL957qv5xYzU6+ysNut9shRoFDW+lt8Lu06WGnUrbTRSV99IFD4jjFo5b0yE8CStM5bUqrQDhSNcfXTKgbk0/nlECbxJLr6KezmFSbDWMYzMgrJqPOLWZaO+FJsoxmeboivGOeGvpKKBQKt43x7FnO6BAOY0yjudlpwb0JB6gU+UTX1ZhXjfx3+sLWzE59Wtkn2FVTzSr96+Yg6yvd/L6w12jpR4yaE3a2QyOBweyvX8w/UX8DAKsPWLs9oy6k1qBmSSKCoqbcdPWEMGGTAejMYMZEcEZfo8P+uZ5qH6xf5j5u2YnOymmXDolxBPTMK+lY+kVCOQGauVoaGhoQDA1o6D+W3QSrA6cayqzbifIxDyINq0aPGmk6Z0XUaAGscVMkm5A5ax5t6pjo6a9Yx6N6RGUhAFz4VhYxnDg6d/4Tvg5PSZUBvPKIKcOINcyqjmb+GkDZZRpANvEXWgEOXB7oe95vmU071q8IH7UYWFkvpcCgQO8AACEi1k2hixKVJTQ9a5dPKEnHmS2CM5GYGtNPEVikX6ITx0m2gCsA6gRwLKeEPk3sYlSQplw0UAoBYrYio06wvYhs68j3c35bxo4SXo8/lFgVtWRQUmlRu4x3mX1PKSltCipVAEi5JNqDjGG5Im6rD1PIRLlypBBQezNCCRdV7G+63zi8MGRq6JSnGyXjTCpaZz0IFTmHI6jwg6w7mAIuDpT0g5t7hgdKlcb1hBwucLC+zcsmtidE8jyhWuLoo/6R5LtdjUqK5xGV7J1SOBt0Nx6fCLDUqFLa9HfQriCk+FCPiYKJIAxqI2jBhgmzesfRuzGIdvKMubygBX5k2PqI+cUmhEfQ2xSAJCXpvbBPUk19Y5AYbMaOJqKHSNiY1JhgAOdQW1A06Hjy68oHz2OqQKhpxVOCTDO6gKBCtN8BXUqKsicq07lfI2v1jDmx8No9Hx8vJUxeO1z9LSzg4VoD8Y4o2smCqglXeoAI8TWG5vDuNzEtEqBu8IhyNLl+CyicfX7TRTwqRWAOL7MuvmtUp61OvQQ54hPss2UoV1yi6vIaRCbxxKj9Wgr5JUgq/xrryh4xm9pEsmdVxbIr80tlgKdCSUp7xSaA04CloTMV2hU9ZNUI3/AHjXcaQybbzyHZMqbVXvpQoaKSa3SoG4PKEBQ1j1fCTkrmeZ5PFOonVUZIjQaR0yR6SMpb01lcRQ74rPHcOoopVYjQ8t0WrgcgguBIBI1JVcnysI9tRs5LuLBKTUcCY8rIlLRohJx2impWfWx3FDMjdxT+XiOUYx1xLrOZJqUqBpvvY1HjDriWy6KUSo04KofI2MIW0OGlmmYWrrSIpSTLOUJK+mA6xkwSlMCmHAFIYdKT73Zry9QaX8IwnBllfZpu59y4XxplN9AYa6FjBy2gaI+gPo/crh8vXcinkTFJy2EnNRVTyQUE+qvlFg4RjTjTKGkMzGRAomgFaa6iFeRRHWCTLGfmEo9pQHXXwiIZ8q+zT4qsPLfCgjHQn/AJaY4moR6lSqwQltplmyJN48ypsDxooxGWeb6VGiPjRXew6JVSjVaiabqW8omMtAaUgCrF5o6S6E/mdJ/wDVEcw/On/oo8Fq+YjO99s0KNLQwuLA67oDY9iK0NkoFVEUSE3Nf4IzLyL9auv5uCUoCE+NyT5xFxJvLW9/5/PKOWnY6hyVA2RwFC2wVKUt43cNDlQTfIL3PPfA7HsDdl0ds2qhRoa97x5HrB/C8W7Er0KVgEknQjeOo+ELG1e0YdSsJNUJrmO4quEpHGlSY1QySk0ZM/jxhFgfEsUM2yHtHElLb9NHE3LSz+JJBFeYgclqovBXY7BFOSjmaqRMPNMtmlfYJccUBwAT6iBT+ZoqbX7SCUk8wdfT1j0/FnH6+zzckX2btotG63AIHF80jUqjVzRLifR+zstlBWdaQGxueK1lKL7rQ3JY7lNKiByZdtkd0XPvHWPMvZetACS2fUe86rKOG/8AaDsvgrdAQkVGhIBPgTEhxvNHZhZoBrekBhSIzsmE1oVWvr+3KI8jhSVr7VSQViyVUGZI96h3V+cG5kUBPhGZNNAOkI2MkDZ7Z9h81daQsDcpIPxio9u8IM3NdgwhtCWrZgkC5uRalqUi9ToYqnB5j/VTR/7pFelojlk0i+JWwRs79GLbZzzCu1O5AGVA63qr0h8bkwmgACQLAClLdI7sqtWIz8z4CM7f6a4qtI2UAm8cA+Cem/5RyfczC3GtYEYo44lJyi2toRsrFI6Y5tC2yO8afy8Js/tH26srKSr8W7yhY2lmCtRKibGlDB/YJ9sWV7UUUdWL8jUuKJC8HmV0zpJRwBPrQVMEcP2dle7/AFKnHEp9lhltSR+W49SRDe0+mloyqbpfdFI5eKqiOTDzdtnPD5QrcS6tCWktoLcuwm4aQTVRJ3rVRNd1gL0rFf8A0jSOR8Ogd1yyvzDQ+I+EWH/dU0sYA47ldSUkVrHY80oT5BngThxRVRO6PAxIxSTU0vIoUOo5jcYh549hTTVnlOLTpn1W85uhfxN69IJuOVML+Lk5q7hGaKDIYJFdRzgiy2BcwOwIgthUSn3Co5U6b1HQdOJhJdjI87M1Vl1J3ct5jq27QgcU/MwOaAS6KD3DmJ4kWB5/pHGYnRVtW7vJPoRAoKYwLV3THz+vFgxiD4Ue6XK/AxeiXgpOu6Pnjb6UKZ9yosqivLWJZIWqK458XZZTOI5k1FhxjiZjMrWsVPh+0DrQoFFSfulR9IYMO2qSqyjkP4tPAxkeKSNscsWWQw8AIjTqswoNN8BW8QsDQgHxB6HQxITOA3MCh0/wXsZwALNf54QAGClo1SSk1NCL6RYSnE0r41gFiE8gGlr+kFNlOMe2ewbaB1ByOIC6CygaHmCDE6a2mTopCxW26nKpBgE1NIuY4zM6mhoaxyTGfx12Tv71ncUgIplFyfQADxjzs8YCSRIBJ1Ua86aCOqnY2QxxraPIy5pcnT0dplef2iVDgdPKIn9K39weUZU5GM8VSrSIOTfZe7LlTSB+0DNBWCDbzaVElXxiPi86wtIBWBfnFPZ3o74AKN30PrBcm0K01tbLMgXUdwoAPMk0EAcS+lBI+yQk60oSvTmKCEkNFfg64k2ogFOtfU74rnaTaMNLW1nSACCDX3hWoHK5hTx76SJt4FNkJ0oDf0oPjCpMNk97Wt6m9YRzQ6xtlj4d9JRSogJUsDU2FekBdtto2ZghSEKCyD7VLV5wq4X7/h849P8Au9DHSboCWyNWMExiMQg5IlZ1xv7NakV1CSQD1GhglLbUPp9ohwfisfMfpAUxgwGkFSaGRe1ZUmnZqSrcUrt4giNpDHEAfWIqo6rPePlS0LBjdtUGCSfR05ykqsdEzaF+woH4+UaLVChXhElnElp316xUhTGBSo5FUQWsUSde6fSO4cB0NY6xaOuaNVK9SB6xrWOM05QeB+FPnHH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7173" name="Picture 5" descr="C:\Users\Irochka\Desktop\information_items_1259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4857750"/>
            <a:ext cx="2714612" cy="2000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0"/>
            <a:ext cx="57864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800000"/>
                </a:solidFill>
              </a:rPr>
              <a:t>Статья 46. Обязанности администрации предприятий, учреждений и организаций по охране здоровья и контроля за условиями труда водителей транспортных </a:t>
            </a:r>
            <a:r>
              <a:rPr lang="ru-RU" sz="2000" b="1" i="1" dirty="0" smtClean="0">
                <a:solidFill>
                  <a:srgbClr val="800000"/>
                </a:solidFill>
              </a:rPr>
              <a:t>средств</a:t>
            </a:r>
            <a:endParaRPr lang="uk-UA" sz="2000" b="1" i="1" dirty="0">
              <a:solidFill>
                <a:srgbClr val="8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785926"/>
            <a:ext cx="871540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Администрация </a:t>
            </a:r>
            <a:r>
              <a:rPr lang="ru-RU" sz="2400" dirty="0"/>
              <a:t>предприятий обязана:</a:t>
            </a:r>
          </a:p>
          <a:p>
            <a:endParaRPr lang="ru-RU" sz="2400" dirty="0"/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/>
              <a:t>организовывать </a:t>
            </a:r>
            <a:r>
              <a:rPr lang="ru-RU" sz="2400" dirty="0"/>
              <a:t>обязательное страхование каждого </a:t>
            </a:r>
            <a:r>
              <a:rPr lang="ru-RU" sz="2400" dirty="0" smtClean="0"/>
              <a:t>     водителя </a:t>
            </a:r>
            <a:r>
              <a:rPr lang="ru-RU" sz="2400" dirty="0"/>
              <a:t>на случай несчастного события;</a:t>
            </a:r>
          </a:p>
          <a:p>
            <a:endParaRPr lang="ru-RU" sz="2400" dirty="0"/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/>
              <a:t>организовывать </a:t>
            </a:r>
            <a:r>
              <a:rPr lang="ru-RU" sz="2400" dirty="0"/>
              <a:t>работу водителей в соответствии с действующим законодательством, режимом труда и отдыха;</a:t>
            </a:r>
          </a:p>
          <a:p>
            <a:endParaRPr lang="ru-RU" sz="2400" dirty="0"/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/>
              <a:t>принимать </a:t>
            </a:r>
            <a:r>
              <a:rPr lang="ru-RU" sz="2400" dirty="0"/>
              <a:t>меры, направленные на снижение напряженности труда и утомляемости водителей</a:t>
            </a:r>
            <a:r>
              <a:rPr lang="ru-RU" sz="2400" dirty="0" smtClean="0"/>
              <a:t>.</a:t>
            </a:r>
            <a:r>
              <a:rPr lang="uk-UA" sz="2400" dirty="0" smtClean="0"/>
              <a:t> </a:t>
            </a:r>
          </a:p>
          <a:p>
            <a:pPr>
              <a:buFont typeface="Wingdings" pitchFamily="2" charset="2"/>
              <a:buChar char="Ø"/>
            </a:pPr>
            <a:endParaRPr lang="uk-UA" sz="2400" dirty="0" smtClean="0"/>
          </a:p>
          <a:p>
            <a:pPr>
              <a:buFont typeface="Wingdings" pitchFamily="2" charset="2"/>
              <a:buChar char="Ø"/>
            </a:pPr>
            <a:endParaRPr lang="uk-UA" dirty="0" smtClean="0"/>
          </a:p>
          <a:p>
            <a:pPr>
              <a:buFont typeface="Wingdings" pitchFamily="2" charset="2"/>
              <a:buChar char="Ø"/>
            </a:pPr>
            <a:endParaRPr lang="uk-UA" dirty="0"/>
          </a:p>
        </p:txBody>
      </p:sp>
      <p:pic>
        <p:nvPicPr>
          <p:cNvPr id="6148" name="Picture 4" descr="https://encrypted-tbn2.gstatic.com/images?q=tbn:ANd9GcRTugk_4-Xh0-MYGJSyD4RvngSE5Fp2X4CiFFxHciVPl-JQ9EXN1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75" y="0"/>
            <a:ext cx="2905125" cy="15716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3"/>
          <p:cNvSpPr>
            <a:spLocks noGrp="1"/>
          </p:cNvSpPr>
          <p:nvPr>
            <p:ph sz="half" idx="1"/>
          </p:nvPr>
        </p:nvSpPr>
        <p:spPr>
          <a:xfrm>
            <a:off x="285720" y="142852"/>
            <a:ext cx="6572296" cy="15716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i="1" dirty="0">
                <a:solidFill>
                  <a:srgbClr val="800000"/>
                </a:solidFill>
              </a:rPr>
              <a:t>Статья 48. Медицинская подготовка водителей и должностных лиц органов Министерства внутренних дел Украины, воинской инспекции безопасности дорожного движения Военной службы правопорядка в Вооруженных Силах </a:t>
            </a:r>
            <a:r>
              <a:rPr lang="ru-RU" sz="2000" b="1" i="1" dirty="0" smtClean="0">
                <a:solidFill>
                  <a:srgbClr val="800000"/>
                </a:solidFill>
              </a:rPr>
              <a:t>Украины</a:t>
            </a:r>
            <a:endParaRPr lang="ru-RU" sz="2400" b="1" i="1" dirty="0">
              <a:solidFill>
                <a:srgbClr val="800000"/>
              </a:solidFill>
            </a:endParaRPr>
          </a:p>
        </p:txBody>
      </p:sp>
      <p:sp>
        <p:nvSpPr>
          <p:cNvPr id="9" name="Содержимое 7"/>
          <p:cNvSpPr txBox="1">
            <a:spLocks/>
          </p:cNvSpPr>
          <p:nvPr/>
        </p:nvSpPr>
        <p:spPr>
          <a:xfrm>
            <a:off x="571472" y="1214422"/>
            <a:ext cx="8072494" cy="55007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143116"/>
            <a:ext cx="864396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Водители транспортных средств обязаны владеть практическими навыками оказания первой медицинской помощи пострадавшим в результате дорожно-транспортных происшествий</a:t>
            </a:r>
            <a:r>
              <a:rPr lang="ru-RU" sz="2400" dirty="0" smtClean="0"/>
              <a:t>.</a:t>
            </a:r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uk-UA" sz="2000" dirty="0" smtClean="0"/>
          </a:p>
          <a:p>
            <a:r>
              <a:rPr lang="ru-RU" sz="2400" b="1" i="1" dirty="0"/>
              <a:t>Водители обязаны следить за наличием на транспортных средствах специальных медицинских аптечек, их укомплектованием</a:t>
            </a:r>
            <a:r>
              <a:rPr lang="ru-RU" sz="2400" b="1" i="1" dirty="0" smtClean="0"/>
              <a:t>.</a:t>
            </a:r>
            <a:endParaRPr lang="uk-UA" sz="2400" b="1" i="1" dirty="0"/>
          </a:p>
        </p:txBody>
      </p:sp>
      <p:sp>
        <p:nvSpPr>
          <p:cNvPr id="5122" name="AutoShape 2" descr="data:image/jpeg;base64,/9j/4AAQSkZJRgABAQAAAQABAAD/2wCEAAkGBhQSERUUEhQVFBUUFRcXFBcUFBYUFxQUFBUVFxUUFhQXHiYfFxkkGhUVHy8gIygpLCwsFR4xNTAqNSYrLCkBCQoKDgwOGg8PGjUfHSQqLCwqKSkqKS0qLSwtLCksKSopLiwsKSkqLCkpLCwsLCosLCksLCwpKSwsKSwpKSwpNf/AABEIAOEA4AMBIgACEQEDEQH/xAAcAAABBQEBAQAAAAAAAAAAAAAAAgQFBgcDAQj/xABGEAACAQICBgYGBgkDBAMBAAABAgMAEQQhBQYSMUFRImFxgZGhBxMycrHBFCNCYrLRFSQzUnOCkqLwQ8LhU2OTo3SD8UT/xAAaAQADAQEBAQAAAAAAAAAAAAAAAQIDBAUG/8QALxEAAgIBAwIDBwQDAQAAAAAAAAECEQMSITEEQVFhkRMicYGhsfAFwdHhMjPxFf/aAAwDAQACEQMRAD8A3GiiigAooooAKKKKACiiigAooooAKKKL0AFFJZwN5t25U0n01AntzRL2yKPK9AD2ioSXXTBrvxCd12/CDTVvSJgh/qMeyN/yoAstFVY+knBfvv8A+N/yrwekvBfvv/4n/KgC1UVRdNekuOwXCkEne7qwC9QU7z25dtVDS2lJsTss0zPYG1jsAX3gBLchmc8qBWjaL0kyi9ri9r2vnbnavm3S8cqDaDOQPaBdzl+9md3OoI6RN75X6gDfyqHKuTfHhc1cT6tTEqcgyk9RB+Fda+UcPpyRDdT3XPlxBq+au+kXFqFZZGlQGxjl6e61wH9obxnfupqSYsmGWNW1sblRUNq5rTDjEvGbOB042ydO7iv3hlUzVGQUUUUAFFFFABXhNVXWnXD1RMUNjIPbbeE6gOLeQqhaQxsr5ySSPfgzkjw3UCs07SOuWDgYrLiYlZfaXaBYZXzVbkZVCYv0vYBPZaSX+HE3xfZFZfpPR4kXIBXG48+puYqpzFgxVgQQbEHeDWcpOJ1YMUcvHJs6em+Dbs2HmCcGDRlu9L/AmnKemGFzaOFzy2mVSe4A51hgVjuBrthSUdSTYXF+y+eVQsu+51T6GWm0fQui/SJhpbh9qEgXs+Yb3St7nqsK5430jwLkiu57lHnc+VZu+HDBtlgxUkXXddTTnD4eMqGLbx7KjMHiCTxvXRR5VljxfpLmb9nGicr3Y+J/KobE61YyX/WcdSdD8IFcfWRjct/eN/KktpA8DbsFqKFZwfDTP7ZdveYn4mvF0Vbeyjv/ACryTG8zXFsbRQhx+j14t4CvPoacz5Cmpx1IOOHOmA8+jR8j4159Gj5HxpkccOdAxg50CHv0WPkfGlxwKoJG1u3XG+miYkV2d8rU6A7ywBl2rdtUDSmiXSZkUDZvdCWA6LZgZ8sx3Vouis7qe6o/TOhvWjIDbW+ze9jzU2IqJRUuTfFmlidxZRo9DynfsD+a/wABU/orCNEoBYHpFja9s7A+QpsuGmQ29UwtyRj4Nnl2VKYOCRsijL1sLDzpRglwaZOoyZFpk9iVwk7xOskTbLpmrfEEcVO4itc1a1hXFw7Y6LqdmVL3KPbzU7weI6waycR1JataU+i4lJCbI31cvuMeix91rHsLVTOZM12ivAa9pFhULrXpv6PASv7R+inUbZt3DPttU1Wba940viinCJQo7W6TH8I7qAK729pPE/8ANeGg/GvKCTpFhRvqua1aJkMiPEB0wQ9yBYruPgf7aumHg6IpOM0aJEKnK+48jwNKUVJUy8eSWOWqJmo0FKfakUdl2Pypzh9X497M72IubhRblYZk366f4zR80TbLI2/JlXaDdjAeRzrvh9Fzva0bkHi3Rt2FqShFdjaXU5ZcyH2g83f73SI5NfP4+VJx7+qkI4N0h2j2h8D41MaH0OYwS1to5WG5QOvjTTWzA3i2uKm/5+RqzlZCSaTFN30lVk1d9GE+KRZWkjjjfMHORiN3siwHeauGA9EGES3rWllPWwRfBc/OlbHpMjfHn/Mq9iMjnoIz+6Hf8Nb7gdT8HD7GGiHWUDH+prmpdEA3ADsFqNx0fPeH1Zx0nsYWX/xlR4vUhF6O9JN/o7PvPEvzrbpsbGmbui+8wHxqPm1twib50Pukv+G9IDKo/RZpE/8ATXtm/JaaS6HbDsYpiGkQ9IqxYZi4AJtwI4VqM/pDwq7vWP2IR+K1ZxpbGeunlkG53ZrHeATlfupoTOEEQvuG48BS3SvMMN57B/nhXRqZJ10YbSCpHH4e0jCozB+2vbUlrdizEssihSUjDANexIAyNs6AGxSuZWqG2v8AiGvlClr71Y888zbLdbeb5U1fXfFdK7rvAVlVQBnmSpUk3HC4tSsZohWkMtxY7j8KZaAxjS4aJ3O0zKSxsBc7TDcMuFPi1UBpOoulDNhQGN3hJjY8SFsUJ6yhXvvVirNfR3jdnGPHfKWLat9+JgMv5ZD/AEitKqSkFZJp5r4mc/8Adfyaw8gK1usm02v6xN/Fk/GaTGRjHOvUFyKSK74VbuO2mST6wWC9lASnOMya3ID4U32qYBajYFJMlJMlAjqRTPSkG1Ew6q6makSS3BoAaar64y4XDLEqq+yTYsTlc5rYdeffT2b0g4o7vVr2IT8TVQifZaRSPZfLO2TAH43rr67qHmaQ7JufW3FNvnce7sp+ECmMukJH9qSRu12PzpmJj1DsAoMh5nxooLOhj6vEW+NeN2jx/KuNBNFCs6Ejn4A/8Vxa179LusPzr01zanQWOosSN1rX43vXY1HBq7RYi3WOVMQ+wIvIK568Yr9WxBP7mzl1lQPjTrRS3e/CobXmQfRZL7jJGMt5+sBy8KBozPEwCxIfMKpsftXIBC24gnqyU8cqRBhL875nPjbeAOFd8Wi3fZ2/uCwYnpjouRkAAd4vnlXRpGKqGyGydnokC20xLgc8iL9Ro2N6/PmaPoCHZwsI+4PMk8O2nZpGCTZijAvYRoBffbZG/rpZoMCX1IS+kYeqOY/2gfOtZrLNQVvpBeqCU/3Rj51qdJlIKyzWBLYmb+I3nn861Osz1oW2Ll94HxRaljK/anejR9YtNgKdaN/aCmSS2MxV3Y9dcDNXN957TXlUSKLmvL15RQAlzSL0tqRQBAYqO0z9YU+BIoFTH6PV3LMbDZsOuuwwcQ66QyDApQiPI+FTgCDcte+v5KKAIZcG5+ya6rotzwqTM56hSWlPM0AMxoc8TXo0Qo3nzpya8tTEchgIxS1jUbhXt66xYKR/ZjduxGPnagYhZ9ncLVV9e5AMLYmxLgpyLKCbHuJ8KusermIb/TI95lXyveuzalO1vWmEAZ9K72PPMW86Voa2MHkRtgNfezC4Nsl2SUK25kHjwpUOjZrjosdrLJTcXNgDl0bjyPI1vbaqxRi7ym33EVb9lyar+IsGOyTa5tc52vlenafBbZwIt3ZeFINdDSDQZk/6PF/Xz1YaTzkiFahWZ+jhf12Q8sP8ZV/KtMqWUuArN9b1ti5OvY/CK0is911S2KPWiH4j5UmMrBGdOMB7Ypu2812wZ6YpokfNvPbSaU+89tJqiQoory+7rNqBg1Iqxpqc32pVHuqT5kincGp8f2nkbs2V+RpakPSyo2rw1eY9XcOPsbXvMzeOdOkwUa+zGg7EW/jalqQ9Bn8WHZvZVm91SfhTqPQU7bomHvWX8RqZ1v1qbC7CxqrO4ZjtXsqjIGykbzf+mkawadb9HjEQNsl/VkEWJG0bOudxkbjurJ54q14HZDocklCXabpP6DOPVOY7yg/mLfhFdm1XVM5Z1UdgXzZvlUPp3RmITBjEPi5XLCM7AJVQJRfeGzt2U71k1ehOEOJIYy+pw+ZY2GUS+z2Gs3nlT24V8nTHoMdxvJab07J87eNePI7iw+AXaJn9ZsKXYK97KCAT0BzYceNNm1k0euUcEkx6oy1z/O3yo/RkSaKMiRqsj4ZdpwOkxYoTc9ZpvoNsSMNFbF4fDxWutwPWFdo32ieO+s5ZclpeV7f2zaHSdPplLd1LTu67eUZMsGi9Oq+KfDpAI9iMOWyB6QjOzshRa23bfwqNm1rmYY/2V+jZREAk/tWS7bRIOQptrLo6D1xxH0iSIyAZRb2FhmpvexAFU4aY9Us8a5riLAlzdtlGLDdlc3zom8i2fn9nRWDF001qjylC009nqSe7233LQusMuJSGFZWUhA+KlSytvNo1tuO7dxtyNc9bMeZvVYaPJbFzck5KCF2id/2t9UuPSBjJYMUyIDLvt86YYvTrsQbmRrdMlb3AHJcwLdlZxcpLTVt/Y6JLBiye0jJKMdVJVeq642vxXakXbRGMLxLcm6dDM7gB0fL4V5Ifn8aqkWnJcPdpcLKkbELfZKjasWsA+82ByvVmV9pVI3FQfHOuvCmo1I8XrnjllcsfD39eV8mBNJNemkk10HEWn0Zp+tYg8oYh4vIf9taPWeei8fX4rqSAec9aHUlIKoevS/rC9cQ/E9XyqPr6n1sZ5xkeDf8ANJjKhJvPbSsN7YpMntGvYD0xQIkX3mkmlS7zXM1ZB4TSb5jtr00k8O35GgDTdm9UD0lTsJYlDsAY22lDEC+3xAPxqT9JMpGHi2WIvLY2JF+g2RtvrOnjIzIIvuJBF+wnfXldTk5hR9X+j9Cm11Dl4qqLlqRrDBh8PIJn2WMu0AFZiRsKL5DmDV00fpBJ41kjuVa9rjZORKnLtFZTojVybEgmJVIU2Ys4UA2vxz3VpWrmjmw+GSJyCy7ROySR0mLZEgc606WU2qa2ox/V8OCMnOMrm3urWyr/AIVSZ5cRjsQ8MKzKitANpwiKpBUm/EnpnLnTOCGb6FiMIY3Z45UKgKzX6YEgBAsbGzZfvE1fcNCsYtFGsYJuQqhQevK1zSmkficsrDdyvz66r2Pdvx+pj/6GmoxgqWmrbv3fHt48VyQ2mtFyTYBIUX6zZguGIW2wo2gSeVOcfooyYT1BcIxSNSTmAU2L5cfZNPQ2Vjnbfkevn2Uwxeloo97pc3NmdcrW4DPfbKtWl6qjiWadJLtLUtu+38Cv0an0UYZmZl9WsZZRsk7Ns87gE266gsTqzho8lh22sTtTSNsi1hmF5lhllx5VH6c1hgbaEuJcqCdkYdSBlexJPtcOPOqjpDTeE9S2zFMXKbKySSgdKyESCNb/AGg3RvuY57rJqL7X8io5ssbqTV7unW/yJTS+IgLn1+OQbIAtEjOLAZKh3G1rW4Zb6i8OuDaWMRJisRZtqQmMgsGQpEiqNnZvMVHkGNN011kUXgw+HiN/bEQDDohbDZtx2jb75pidYcWXdxMyNIsasVspKwi0ajiALk9ue/OqbfcyUPBFqxLsjKI9GqodmVWxNjmihtlifYNmU77knZztVWl9IuMYBYhHCt7j1cKhr3uDtG+YOfea8nSWTOWR5Dzd2bwues0R4IDh3nKstaRv7CUu9EbPJiZU2ZJHKgs4Um4DuWZmC7gSXY/zVokIsiDkijyqi4nE8FBPkKvtsl90VvibdnL1MIwpIQaQ1LakGtzkLf6LF+sxZ/gDwEp/3VoVUP0Vplij/wB1B4Rg/wC6r5UlIKp2v65wnqkHmlXGqj6QFyhPW48Qp+VJjKNLvP8AnCiI9IdtE2/uHwpMZzHbQhEnKc65mlSb+4UmrIPKTIcv85GlGkuMqANHVgQLgbgefCqxrtoKbFND6oA7AfaLOFA2ilt+fA7qseEW6IeaL+EV32awnBTWlnd0+eWDIskOV4/Ciu6paCkwsciyFCXcMNgk2stsyQKnWa1KcgC5yA58qj5sWxZQosGv0iM7AEkhfAZ891OKUVpQs2WWabyT5Y4sabzY2NfacX5A3PlSZkOyQSWBBDK5GywO8ZAW7RVH1g0bJD9ZES8N9lr5vC3FHt5Nxy76VN+8YttcEvpUGdspikY3KosT1s1737qZDVXDnfLJnvtsAnvtUVo+PESH6tHYcwLD+prL51Y8FoCU/tJETqXalb+2y37zVy9lDl0SpZHwQmO9Gscg+qxLD7siKQe1lsfKq1jtRJYbmRQ37pQ9E9hPHqrVotFRL7Rnk8UHcFt5k11xEkKDaaJQBxkKgD+o5Vw5cuNL3X+ejOmEprlGIJgJXNhG4HDokW8ak8HqzKBf1TnurTZNZoVtsBM812QCCOYYC1uu9MNKa04gD6tC4tvRr2v1AE99gOuuWWVcX9H+7R1rJLw+pR59BTqNpo2t2ZeJqJxb2JBvcZWFW59ZJZugdvackH1YLMF2cjtbTAZ7+muW+24stYdGoqrl0wgAbgdnIjatZ7CwvRrpo1hkb2ZV4kzva3maur8OyqfCg2hZrm/AdfOrk9ehg7nF1r3j8/2ORpJpZpNdB55d/RWPqsT/API+EUdXiqV6LF/V5zzxLeSRirrSLCqtr+PqYz/3PijVaarOv6/q6HlKvmrCkwM9m391JQ5jtr2beOz5mkLvFCESj/KkXpTnd2Um9WQF6S1e0MPl8aAL5gZvqo/4afhFdWnNMsFKohjLEC6Lv90U9wTq9yM+G7vqNkb0IZbkA9ZN92VrA97A9o6qQ0ZMgNiQFYZDiSOJ6gaVidKohsRdt+XbzqOk045YEWAA3Zm9+J5+FcGXrcUHTe5tHBOXY4Y7QuLlkYiSCFL2W6vM9hxK9FQTyua5ao6rSYaSaSSaSRpiSwbZVCb5EIL2sOviadnTTniB3Uy0nrIYIZZmNxHGzWvvIGQ8TbvrhXV4VO4J2+fP13+xu8WTTToscsfj/nCmE2IG4k35XNZHozQcuNDYrFSyM7dIWdkWMbwFtfPqFrdt6nNAaekSUYbEOXJF4JWN2YAXMbt9o2BIbebEHMV0dXHKoal81+ckYkm6LLjXcgAK+Z6WyyrZc72ba2r7rHLsqFOhyCCY4dobQ9ZOzYh2VhY5HceO+3VUxJMSN9QeLxQ2tm5ZjuVQWYnsG7vrzsPV5f8AHHFJ+S3Ol9PHmTHM0g2FWSVnCWsEVY1yFhz4cqbS6QRFsqqoHFiTbrud1V7DaxetkCJG6ggkM4zNvujd40x0/oR55ATKscYXpetayqQd4XcSR8K2ksk5KOeVd/xIpRhGOrGrJM+keHDliIhintZAzERo182Y2O12DlvFRx0/i9IkzYm3q41IhjjTZW5IuEAuW3faJqJjgwqOqQpJjpibKoDCMt7q9Jx2ZddeR4/FYmQLsnLoiOOOwS2WwsajK1enjxpQ0wVLxZyufv6nz5EzFAbi4EYuMiygnP8AdBJqySHOqrg8EwdQ1wQwBHIg5g1aZN9deOKjwYdTJyaEGk0u1JNaHKX/ANFy/qbHniJT+EfKrhVT9GQ/UR1yzH/2H8qtlIsKr2va/qh6nQ+dvnVhqC11S+Dk6ih/vX86AMylO6kA0qTh3/KkXpCJVhkOyk2pQOQoNUSeUlv88RSrV426mIncBgbqrFrXUdZtyud1SGyYwqxGxkcAnfYWJvnxyt3030a31SdnzNOS9rHkQfDf5XrKcbR0xY20q1yGOZ3HhnvHDjnTATdQ8z86dY/SkSyuHDMGVP2ZGTC5Jv2EVU9IekSCF2RsDidpecoAI4EWGYNeJ1HRzlkbhx+eR34s0VGmWMTHs7AB52qG1yiaTA4hcyfV3HE9EhiPAGodvSmn2dHMffnb5LTTGekuV0dE0fCu2pW+1IxAYWuOvOsodDmUk74dlPNBqqLnqyiHB4VALs8LPY5BjfpXPUPhVR9KWFGHMLRXVlcMrXzBPSz7GXzNc9VtYVGGGHxTNhzE5aCbZZlAY3Mb7Nyovcg7s7cBUNr3rEMU6JExmEY6UgQr6x911U5hQMs7XuTbdXv8o87dM0TRkrTwRzZKsqK+ZtbaFz3XvVf0ucBE5eWcbd9rZhdrludkO/ryqgxaLxLqFtJsjcGY7IHUt8hVs0P6PMMsAxGMmkZS2yYoYytmIPRaQ9m8WHXXkw/T/ZyctbS8vD4nd7aWSoqNt/cfwfS2QHAYDYRgCks7It1IyZVLbiKmcPqPD6nb0kVnlaxd3cokf3IrFQAOe8mpCfWeKP1HqWRoLiOUZiSIBbL0TuAHGx9m3GoowsuJkjlJkkU3jk9ScTKyN7PqlY+rjyz2iOfKumKx494K348v1NY9Jlyf7HpVXVedP028dmnQ+0ccHg8PM+CjQmMgSZsHO0wALO42igJ7Mq6YfTAbFwKn1XrPWriIgAjCbZbN2Au17gg9V99OMXq39KXbkDYaQjZc7SO0kQAuZQtlD5X7h3eaR0phi14wZMRsbCSInSWwsG2jbPrHA1slOT9Cb6bHGkrfvedbUt+Grt2qfBEaw6NWF1SOJI1uOlt7cj9ZuSVWmz76dpobZVpJTd7EgXvY82biaaPvrrR5eQQaSaWa5tupmRpHo1S2j4+t5T/7X/KrRVc9Hq20dh/dY+Mjn51Y6RYVEa2pfBzdSX8CD8ql6jdZFvhJ/wCE/kpNAGSyfOkUp/nSKSES0fsivaTD7ApVUQFJfdSjSZNxpgWPRan1Sb9x5czTgpz+BqNwWNCQgs1gASc87bVr25XI8RTv9JjZLXuAxU2F+krFWHcQRWWmTdI6NUYxt8HQQr93yFNcdolJhZgCR7JBFx2dXVXv6fHBCTw3f811xWIQbbSozRxRiSRUG0WDM6jaUZmNdhifeFxYGieLLjrUq9CMfUYst6HdfErWI1bdNyh15rY+I4U3GjT+4e4CrBo6dJYoJhCsRcKLqAnr19UWd/VruRWKWY53J4HNzPoiCT20BPMFlPiDespSmnt9v7OmLi+fv/RVjo/nGe9a9OCA3KR/LU1JqlD9l5l92ZvnXB9UgP8A+jEL/wDYPnUPJk/E/wCTRKBFpHskHY2rcCpse2xqyyY2OTD+plIJkGzsxIdmO5Gxmcrg2NxyqD/QiA2GMxJPJOn1cFNdl0KR/q4lt+cjIi37hfyqdc+9fUfu2mrtfAdSYHDRwpHitmeRBs7UaEMFvkpYG5AGWZ4bqf4nTICBcMhc7IA6JVEUZAEm17cqiipTdPEoG7oGVrdfI1wnxrf9eRuwLGP7RerxqXgvr/BObLr/AMpN9/LfwXYkZJJnQiaRVVhZgihcuW2d3dXCKeJBaOx3X2AXJubZkXvnUcuNINwqkneSu0Ta1rk9g8K9l0rKR7RA+7ZfhW3v+RzaojrFYklWGwyi29rC5uMgL376iGr0yEnMk9pJrw1okZSdiTSJNx7KWa44lrIx+6fhTJNW1HS2j8N/BU+OfzqdqL1Xh2cFhl5QRfgFSlIsKaaWTaglHONx4qad0iaPaUjmCPEWoAxQtl4UmumIgKFkYWKHZPapsa5UhEphz0BS65YU9CulUSe0lzkeyvb14240ActK4OVokeFNtkWVSAQGIdo8lP8AKTuO6p7RGDMcQSSzG5Y2zAJN7Z2vY/4d5ZYbEWQDbCm5vdS2WW4A16caOLyP3rGPAZ//ALWc46k4vuapqtydEqrwA8BTR8am0GRyHG4xEltljaxsCCpI3G4yqHGJUG6xrfm15D4tQ2OkOVyByFlHgKxw9LiwX7ONX8f3G8lkkJipNkc26O07Ig2RewXkg5BQM91eS482HTiQ8bAyHedxFhut51DsSd5+fxpJro0kayQmx6n7UrdhEYPcM6bfTQM1jW+di13OZucz103FeGnQtTHL6TkP2iByWyjypq7k7yT2kn414TXhNArPLV5Rek3piPTSTXkkoAuSAOs2+NeYcNJ+ySSW+71cbOP6gLedAARSTUvhdUMbJuhEYPGaRV/tTaPjanKej7E+uVHdfVEXaSIC677giTjusQDv6qB0V01wmQyAxp0ncbKquZJbLcPjwrT8J6PcIntK8p5yyM39osvlU7g9HRRC0UaRj7ihb9thnSCjphYthFX91QPAAV1oooKCiiigDNvSFo31c4kA6Mwz99QAfEbJ8aq1avrdoY4nDFUF3Uh0vxI3rfrBI76yp0IJBBBBsQRYgjeCOBqe4Mf4M9CutcMF7BrverICiivL0CC1e2ryvbUDPa8vSSa5DGKTYHaPJAXP9K3NAHYmk07g0PiZPYw0va4EQ/vIPlUlh9RMU3tvDELcNqVgeVuiPM0BRA0lmAFzkKueH9HMf+rNK/MLsxqfAbXnUrhNTcJHYiBGI3NJeVu3akJNIdGYxzhzZNqQ7rRq0hv2IDUlh9XMXJ7OHZRzlZYx4XLeVanHEFFlAA5AWHgKXQOjPsN6PMQ37SaKPL7CtKb9rFR5GpXDejiAftHmlPG7hB4RgW8atlFA6IvA6r4WGxjgjDDcxUM/9bXbzqTC17RQAUUUUAFFFFABRRRQAUUUUAFVjW3VEYgGSKwmA7BIBwP3uR7j1WeigDHcKhUMrAgqSCCLEEHMEV0JrRtLaqw4httwytuLRtsFgNwbn27654fUnCJb6kORxkLSeTEigmjOTi0Bte5O4LdmP8ouaeQaLxEnsYaY9bKIx4yFa0TQugY8KrLFezNfO2XAAWAyAqSoCjPMPqRi39owxDrZpW7wAo/uNSWH9HY/1cRI3MRqsYv2kM3nVxooHRBYbUnBpb6kORxlZpT/AHk1MQYVEFkVVHJQFHgK60UDCiiigAooooAKKKKACiiigDygV7RQAUUUUAFFFFABRRRQAUUUUAFFFFABRRRQAUUUUAFFFFABRRRQAUUUUAFFFFABRRRQAUUUUAFFFFABRRRQAUUUUAFFFFA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124" name="AutoShape 4" descr="data:image/jpeg;base64,/9j/4AAQSkZJRgABAQAAAQABAAD/2wCEAAkGBhQSERUUEhQVFBUUFRcXFBcUFBYUFxQUFBUVFxUUFhQXHiYfFxkkGhUVHy8gIygpLCwsFR4xNTAqNSYrLCkBCQoKDgwOGg8PGjUfHSQqLCwqKSkqKS0qLSwtLCksKSopLiwsKSkqLCkpLCwsLCosLCksLCwpKSwsKSwpKSwpNf/AABEIAOEA4AMBIgACEQEDEQH/xAAcAAABBQEBAQAAAAAAAAAAAAAAAgQFBgcDAQj/xABGEAACAQICBgYGBgkDBAMBAAABAgMAEQQhBQYSMUFRImFxgZGhBxMycrHBFCNCYrLRFSQzUnOCkqLwQ8LhU2OTo3SD8UT/xAAaAQADAQEBAQAAAAAAAAAAAAAAAQIDBAUG/8QALxEAAgIBAwIDBwQDAQAAAAAAAAECEQMSITEEQVFhkRMicYGhsfAFwdHhMjPxFf/aAAwDAQACEQMRAD8A3GiiigAooooAKKKKACiiigAooooAKKKL0AFFJZwN5t25U0n01AntzRL2yKPK9AD2ioSXXTBrvxCd12/CDTVvSJgh/qMeyN/yoAstFVY+knBfvv8A+N/yrwekvBfvv/4n/KgC1UVRdNekuOwXCkEne7qwC9QU7z25dtVDS2lJsTss0zPYG1jsAX3gBLchmc8qBWjaL0kyi9ri9r2vnbnavm3S8cqDaDOQPaBdzl+9md3OoI6RN75X6gDfyqHKuTfHhc1cT6tTEqcgyk9RB+Fda+UcPpyRDdT3XPlxBq+au+kXFqFZZGlQGxjl6e61wH9obxnfupqSYsmGWNW1sblRUNq5rTDjEvGbOB042ydO7iv3hlUzVGQUUUUAFFFFABXhNVXWnXD1RMUNjIPbbeE6gOLeQqhaQxsr5ySSPfgzkjw3UCs07SOuWDgYrLiYlZfaXaBYZXzVbkZVCYv0vYBPZaSX+HE3xfZFZfpPR4kXIBXG48+puYqpzFgxVgQQbEHeDWcpOJ1YMUcvHJs6em+Dbs2HmCcGDRlu9L/AmnKemGFzaOFzy2mVSe4A51hgVjuBrthSUdSTYXF+y+eVQsu+51T6GWm0fQui/SJhpbh9qEgXs+Yb3St7nqsK5430jwLkiu57lHnc+VZu+HDBtlgxUkXXddTTnD4eMqGLbx7KjMHiCTxvXRR5VljxfpLmb9nGicr3Y+J/KobE61YyX/WcdSdD8IFcfWRjct/eN/KktpA8DbsFqKFZwfDTP7ZdveYn4mvF0Vbeyjv/ACryTG8zXFsbRQhx+j14t4CvPoacz5Cmpx1IOOHOmA8+jR8j4159Gj5HxpkccOdAxg50CHv0WPkfGlxwKoJG1u3XG+miYkV2d8rU6A7ywBl2rdtUDSmiXSZkUDZvdCWA6LZgZ8sx3Vouis7qe6o/TOhvWjIDbW+ze9jzU2IqJRUuTfFmlidxZRo9DynfsD+a/wABU/orCNEoBYHpFja9s7A+QpsuGmQ29UwtyRj4Nnl2VKYOCRsijL1sLDzpRglwaZOoyZFpk9iVwk7xOskTbLpmrfEEcVO4itc1a1hXFw7Y6LqdmVL3KPbzU7weI6waycR1JataU+i4lJCbI31cvuMeix91rHsLVTOZM12ivAa9pFhULrXpv6PASv7R+inUbZt3DPttU1Wba940viinCJQo7W6TH8I7qAK729pPE/8ANeGg/GvKCTpFhRvqua1aJkMiPEB0wQ9yBYruPgf7aumHg6IpOM0aJEKnK+48jwNKUVJUy8eSWOWqJmo0FKfakUdl2Pypzh9X497M72IubhRblYZk366f4zR80TbLI2/JlXaDdjAeRzrvh9Fzva0bkHi3Rt2FqShFdjaXU5ZcyH2g83f73SI5NfP4+VJx7+qkI4N0h2j2h8D41MaH0OYwS1to5WG5QOvjTTWzA3i2uKm/5+RqzlZCSaTFN30lVk1d9GE+KRZWkjjjfMHORiN3siwHeauGA9EGES3rWllPWwRfBc/OlbHpMjfHn/Mq9iMjnoIz+6Hf8Nb7gdT8HD7GGiHWUDH+prmpdEA3ADsFqNx0fPeH1Zx0nsYWX/xlR4vUhF6O9JN/o7PvPEvzrbpsbGmbui+8wHxqPm1twib50Pukv+G9IDKo/RZpE/8ATXtm/JaaS6HbDsYpiGkQ9IqxYZi4AJtwI4VqM/pDwq7vWP2IR+K1ZxpbGeunlkG53ZrHeATlfupoTOEEQvuG48BS3SvMMN57B/nhXRqZJ10YbSCpHH4e0jCozB+2vbUlrdizEssihSUjDANexIAyNs6AGxSuZWqG2v8AiGvlClr71Y888zbLdbeb5U1fXfFdK7rvAVlVQBnmSpUk3HC4tSsZohWkMtxY7j8KZaAxjS4aJ3O0zKSxsBc7TDcMuFPi1UBpOoulDNhQGN3hJjY8SFsUJ6yhXvvVirNfR3jdnGPHfKWLat9+JgMv5ZD/AEitKqSkFZJp5r4mc/8Adfyaw8gK1usm02v6xN/Fk/GaTGRjHOvUFyKSK74VbuO2mST6wWC9lASnOMya3ID4U32qYBajYFJMlJMlAjqRTPSkG1Ew6q6makSS3BoAaar64y4XDLEqq+yTYsTlc5rYdeffT2b0g4o7vVr2IT8TVQifZaRSPZfLO2TAH43rr67qHmaQ7JufW3FNvnce7sp+ECmMukJH9qSRu12PzpmJj1DsAoMh5nxooLOhj6vEW+NeN2jx/KuNBNFCs6Ejn4A/8Vxa179LusPzr01zanQWOosSN1rX43vXY1HBq7RYi3WOVMQ+wIvIK568Yr9WxBP7mzl1lQPjTrRS3e/CobXmQfRZL7jJGMt5+sBy8KBozPEwCxIfMKpsftXIBC24gnqyU8cqRBhL875nPjbeAOFd8Wi3fZ2/uCwYnpjouRkAAd4vnlXRpGKqGyGydnokC20xLgc8iL9Ro2N6/PmaPoCHZwsI+4PMk8O2nZpGCTZijAvYRoBffbZG/rpZoMCX1IS+kYeqOY/2gfOtZrLNQVvpBeqCU/3Rj51qdJlIKyzWBLYmb+I3nn861Osz1oW2Ll94HxRaljK/anejR9YtNgKdaN/aCmSS2MxV3Y9dcDNXN957TXlUSKLmvL15RQAlzSL0tqRQBAYqO0z9YU+BIoFTH6PV3LMbDZsOuuwwcQ66QyDApQiPI+FTgCDcte+v5KKAIZcG5+ya6rotzwqTM56hSWlPM0AMxoc8TXo0Qo3nzpya8tTEchgIxS1jUbhXt66xYKR/ZjduxGPnagYhZ9ncLVV9e5AMLYmxLgpyLKCbHuJ8KusermIb/TI95lXyveuzalO1vWmEAZ9K72PPMW86Voa2MHkRtgNfezC4Nsl2SUK25kHjwpUOjZrjosdrLJTcXNgDl0bjyPI1vbaqxRi7ym33EVb9lyar+IsGOyTa5tc52vlenafBbZwIt3ZeFINdDSDQZk/6PF/Xz1YaTzkiFahWZ+jhf12Q8sP8ZV/KtMqWUuArN9b1ti5OvY/CK0is911S2KPWiH4j5UmMrBGdOMB7Ypu2812wZ6YpokfNvPbSaU+89tJqiQoory+7rNqBg1Iqxpqc32pVHuqT5kincGp8f2nkbs2V+RpakPSyo2rw1eY9XcOPsbXvMzeOdOkwUa+zGg7EW/jalqQ9Bn8WHZvZVm91SfhTqPQU7bomHvWX8RqZ1v1qbC7CxqrO4ZjtXsqjIGykbzf+mkawadb9HjEQNsl/VkEWJG0bOudxkbjurJ54q14HZDocklCXabpP6DOPVOY7yg/mLfhFdm1XVM5Z1UdgXzZvlUPp3RmITBjEPi5XLCM7AJVQJRfeGzt2U71k1ehOEOJIYy+pw+ZY2GUS+z2Gs3nlT24V8nTHoMdxvJab07J87eNePI7iw+AXaJn9ZsKXYK97KCAT0BzYceNNm1k0euUcEkx6oy1z/O3yo/RkSaKMiRqsj4ZdpwOkxYoTc9ZpvoNsSMNFbF4fDxWutwPWFdo32ieO+s5ZclpeV7f2zaHSdPplLd1LTu67eUZMsGi9Oq+KfDpAI9iMOWyB6QjOzshRa23bfwqNm1rmYY/2V+jZREAk/tWS7bRIOQptrLo6D1xxH0iSIyAZRb2FhmpvexAFU4aY9Us8a5riLAlzdtlGLDdlc3zom8i2fn9nRWDF001qjylC009nqSe7233LQusMuJSGFZWUhA+KlSytvNo1tuO7dxtyNc9bMeZvVYaPJbFzck5KCF2id/2t9UuPSBjJYMUyIDLvt86YYvTrsQbmRrdMlb3AHJcwLdlZxcpLTVt/Y6JLBiye0jJKMdVJVeq642vxXakXbRGMLxLcm6dDM7gB0fL4V5Ifn8aqkWnJcPdpcLKkbELfZKjasWsA+82ByvVmV9pVI3FQfHOuvCmo1I8XrnjllcsfD39eV8mBNJNemkk10HEWn0Zp+tYg8oYh4vIf9taPWeei8fX4rqSAec9aHUlIKoevS/rC9cQ/E9XyqPr6n1sZ5xkeDf8ANJjKhJvPbSsN7YpMntGvYD0xQIkX3mkmlS7zXM1ZB4TSb5jtr00k8O35GgDTdm9UD0lTsJYlDsAY22lDEC+3xAPxqT9JMpGHi2WIvLY2JF+g2RtvrOnjIzIIvuJBF+wnfXldTk5hR9X+j9Cm11Dl4qqLlqRrDBh8PIJn2WMu0AFZiRsKL5DmDV00fpBJ41kjuVa9rjZORKnLtFZTojVybEgmJVIU2Ys4UA2vxz3VpWrmjmw+GSJyCy7ROySR0mLZEgc606WU2qa2ox/V8OCMnOMrm3urWyr/AIVSZ5cRjsQ8MKzKitANpwiKpBUm/EnpnLnTOCGb6FiMIY3Z45UKgKzX6YEgBAsbGzZfvE1fcNCsYtFGsYJuQqhQevK1zSmkficsrDdyvz66r2Pdvx+pj/6GmoxgqWmrbv3fHt48VyQ2mtFyTYBIUX6zZguGIW2wo2gSeVOcfooyYT1BcIxSNSTmAU2L5cfZNPQ2Vjnbfkevn2Uwxeloo97pc3NmdcrW4DPfbKtWl6qjiWadJLtLUtu+38Cv0an0UYZmZl9WsZZRsk7Ns87gE266gsTqzho8lh22sTtTSNsi1hmF5lhllx5VH6c1hgbaEuJcqCdkYdSBlexJPtcOPOqjpDTeE9S2zFMXKbKySSgdKyESCNb/AGg3RvuY57rJqL7X8io5ssbqTV7unW/yJTS+IgLn1+OQbIAtEjOLAZKh3G1rW4Zb6i8OuDaWMRJisRZtqQmMgsGQpEiqNnZvMVHkGNN011kUXgw+HiN/bEQDDohbDZtx2jb75pidYcWXdxMyNIsasVspKwi0ajiALk9ue/OqbfcyUPBFqxLsjKI9GqodmVWxNjmihtlifYNmU77knZztVWl9IuMYBYhHCt7j1cKhr3uDtG+YOfea8nSWTOWR5Dzd2bwues0R4IDh3nKstaRv7CUu9EbPJiZU2ZJHKgs4Um4DuWZmC7gSXY/zVokIsiDkijyqi4nE8FBPkKvtsl90VvibdnL1MIwpIQaQ1LakGtzkLf6LF+sxZ/gDwEp/3VoVUP0Vplij/wB1B4Rg/wC6r5UlIKp2v65wnqkHmlXGqj6QFyhPW48Qp+VJjKNLvP8AnCiI9IdtE2/uHwpMZzHbQhEnKc65mlSb+4UmrIPKTIcv85GlGkuMqANHVgQLgbgefCqxrtoKbFND6oA7AfaLOFA2ilt+fA7qseEW6IeaL+EV32awnBTWlnd0+eWDIskOV4/Ciu6paCkwsciyFCXcMNgk2stsyQKnWa1KcgC5yA58qj5sWxZQosGv0iM7AEkhfAZ891OKUVpQs2WWabyT5Y4sabzY2NfacX5A3PlSZkOyQSWBBDK5GywO8ZAW7RVH1g0bJD9ZES8N9lr5vC3FHt5Nxy76VN+8YttcEvpUGdspikY3KosT1s1737qZDVXDnfLJnvtsAnvtUVo+PESH6tHYcwLD+prL51Y8FoCU/tJETqXalb+2y37zVy9lDl0SpZHwQmO9Gscg+qxLD7siKQe1lsfKq1jtRJYbmRQ37pQ9E9hPHqrVotFRL7Rnk8UHcFt5k11xEkKDaaJQBxkKgD+o5Vw5cuNL3X+ejOmEprlGIJgJXNhG4HDokW8ak8HqzKBf1TnurTZNZoVtsBM812QCCOYYC1uu9MNKa04gD6tC4tvRr2v1AE99gOuuWWVcX9H+7R1rJLw+pR59BTqNpo2t2ZeJqJxb2JBvcZWFW59ZJZugdvackH1YLMF2cjtbTAZ7+muW+24stYdGoqrl0wgAbgdnIjatZ7CwvRrpo1hkb2ZV4kzva3maur8OyqfCg2hZrm/AdfOrk9ehg7nF1r3j8/2ORpJpZpNdB55d/RWPqsT/API+EUdXiqV6LF/V5zzxLeSRirrSLCqtr+PqYz/3PijVaarOv6/q6HlKvmrCkwM9m391JQ5jtr2beOz5mkLvFCESj/KkXpTnd2Um9WQF6S1e0MPl8aAL5gZvqo/4afhFdWnNMsFKohjLEC6Lv90U9wTq9yM+G7vqNkb0IZbkA9ZN92VrA97A9o6qQ0ZMgNiQFYZDiSOJ6gaVidKohsRdt+XbzqOk045YEWAA3Zm9+J5+FcGXrcUHTe5tHBOXY4Y7QuLlkYiSCFL2W6vM9hxK9FQTyua5ao6rSYaSaSSaSRpiSwbZVCb5EIL2sOviadnTTniB3Uy0nrIYIZZmNxHGzWvvIGQ8TbvrhXV4VO4J2+fP13+xu8WTTToscsfj/nCmE2IG4k35XNZHozQcuNDYrFSyM7dIWdkWMbwFtfPqFrdt6nNAaekSUYbEOXJF4JWN2YAXMbt9o2BIbebEHMV0dXHKoal81+ckYkm6LLjXcgAK+Z6WyyrZc72ba2r7rHLsqFOhyCCY4dobQ9ZOzYh2VhY5HceO+3VUxJMSN9QeLxQ2tm5ZjuVQWYnsG7vrzsPV5f8AHHFJ+S3Ol9PHmTHM0g2FWSVnCWsEVY1yFhz4cqbS6QRFsqqoHFiTbrud1V7DaxetkCJG6ggkM4zNvujd40x0/oR55ATKscYXpetayqQd4XcSR8K2ksk5KOeVd/xIpRhGOrGrJM+keHDliIhintZAzERo182Y2O12DlvFRx0/i9IkzYm3q41IhjjTZW5IuEAuW3faJqJjgwqOqQpJjpibKoDCMt7q9Jx2ZddeR4/FYmQLsnLoiOOOwS2WwsajK1enjxpQ0wVLxZyufv6nz5EzFAbi4EYuMiygnP8AdBJqySHOqrg8EwdQ1wQwBHIg5g1aZN9deOKjwYdTJyaEGk0u1JNaHKX/ANFy/qbHniJT+EfKrhVT9GQ/UR1yzH/2H8qtlIsKr2va/qh6nQ+dvnVhqC11S+Dk6ih/vX86AMylO6kA0qTh3/KkXpCJVhkOyk2pQOQoNUSeUlv88RSrV426mIncBgbqrFrXUdZtyud1SGyYwqxGxkcAnfYWJvnxyt3030a31SdnzNOS9rHkQfDf5XrKcbR0xY20q1yGOZ3HhnvHDjnTATdQ8z86dY/SkSyuHDMGVP2ZGTC5Jv2EVU9IekSCF2RsDidpecoAI4EWGYNeJ1HRzlkbhx+eR34s0VGmWMTHs7AB52qG1yiaTA4hcyfV3HE9EhiPAGodvSmn2dHMffnb5LTTGekuV0dE0fCu2pW+1IxAYWuOvOsodDmUk74dlPNBqqLnqyiHB4VALs8LPY5BjfpXPUPhVR9KWFGHMLRXVlcMrXzBPSz7GXzNc9VtYVGGGHxTNhzE5aCbZZlAY3Mb7Nyovcg7s7cBUNr3rEMU6JExmEY6UgQr6x911U5hQMs7XuTbdXv8o87dM0TRkrTwRzZKsqK+ZtbaFz3XvVf0ucBE5eWcbd9rZhdrludkO/ryqgxaLxLqFtJsjcGY7IHUt8hVs0P6PMMsAxGMmkZS2yYoYytmIPRaQ9m8WHXXkw/T/ZyctbS8vD4nd7aWSoqNt/cfwfS2QHAYDYRgCks7It1IyZVLbiKmcPqPD6nb0kVnlaxd3cokf3IrFQAOe8mpCfWeKP1HqWRoLiOUZiSIBbL0TuAHGx9m3GoowsuJkjlJkkU3jk9ScTKyN7PqlY+rjyz2iOfKumKx494K348v1NY9Jlyf7HpVXVedP028dmnQ+0ccHg8PM+CjQmMgSZsHO0wALO42igJ7Mq6YfTAbFwKn1XrPWriIgAjCbZbN2Au17gg9V99OMXq39KXbkDYaQjZc7SO0kQAuZQtlD5X7h3eaR0phi14wZMRsbCSInSWwsG2jbPrHA1slOT9Cb6bHGkrfvedbUt+Grt2qfBEaw6NWF1SOJI1uOlt7cj9ZuSVWmz76dpobZVpJTd7EgXvY82biaaPvrrR5eQQaSaWa5tupmRpHo1S2j4+t5T/7X/KrRVc9Hq20dh/dY+Mjn51Y6RYVEa2pfBzdSX8CD8ql6jdZFvhJ/wCE/kpNAGSyfOkUp/nSKSES0fsivaTD7ApVUQFJfdSjSZNxpgWPRan1Sb9x5czTgpz+BqNwWNCQgs1gASc87bVr25XI8RTv9JjZLXuAxU2F+krFWHcQRWWmTdI6NUYxt8HQQr93yFNcdolJhZgCR7JBFx2dXVXv6fHBCTw3f811xWIQbbSozRxRiSRUG0WDM6jaUZmNdhifeFxYGieLLjrUq9CMfUYst6HdfErWI1bdNyh15rY+I4U3GjT+4e4CrBo6dJYoJhCsRcKLqAnr19UWd/VruRWKWY53J4HNzPoiCT20BPMFlPiDespSmnt9v7OmLi+fv/RVjo/nGe9a9OCA3KR/LU1JqlD9l5l92ZvnXB9UgP8A+jEL/wDYPnUPJk/E/wCTRKBFpHskHY2rcCpse2xqyyY2OTD+plIJkGzsxIdmO5Gxmcrg2NxyqD/QiA2GMxJPJOn1cFNdl0KR/q4lt+cjIi37hfyqdc+9fUfu2mrtfAdSYHDRwpHitmeRBs7UaEMFvkpYG5AGWZ4bqf4nTICBcMhc7IA6JVEUZAEm17cqiipTdPEoG7oGVrdfI1wnxrf9eRuwLGP7RerxqXgvr/BObLr/AMpN9/LfwXYkZJJnQiaRVVhZgihcuW2d3dXCKeJBaOx3X2AXJubZkXvnUcuNINwqkneSu0Ta1rk9g8K9l0rKR7RA+7ZfhW3v+RzaojrFYklWGwyi29rC5uMgL376iGr0yEnMk9pJrw1okZSdiTSJNx7KWa44lrIx+6fhTJNW1HS2j8N/BU+OfzqdqL1Xh2cFhl5QRfgFSlIsKaaWTaglHONx4qad0iaPaUjmCPEWoAxQtl4UmumIgKFkYWKHZPapsa5UhEphz0BS65YU9CulUSe0lzkeyvb14240ActK4OVokeFNtkWVSAQGIdo8lP8AKTuO6p7RGDMcQSSzG5Y2zAJN7Z2vY/4d5ZYbEWQDbCm5vdS2WW4A16caOLyP3rGPAZ//ALWc46k4vuapqtydEqrwA8BTR8am0GRyHG4xEltljaxsCCpI3G4yqHGJUG6xrfm15D4tQ2OkOVyByFlHgKxw9LiwX7ONX8f3G8lkkJipNkc26O07Ig2RewXkg5BQM91eS482HTiQ8bAyHedxFhut51DsSd5+fxpJro0kayQmx6n7UrdhEYPcM6bfTQM1jW+di13OZucz103FeGnQtTHL6TkP2iByWyjypq7k7yT2kn414TXhNArPLV5Rek3piPTSTXkkoAuSAOs2+NeYcNJ+ySSW+71cbOP6gLedAARSTUvhdUMbJuhEYPGaRV/tTaPjanKej7E+uVHdfVEXaSIC677giTjusQDv6qB0V01wmQyAxp0ncbKquZJbLcPjwrT8J6PcIntK8p5yyM39osvlU7g9HRRC0UaRj7ihb9thnSCjphYthFX91QPAAV1oooKCiiigDNvSFo31c4kA6Mwz99QAfEbJ8aq1avrdoY4nDFUF3Uh0vxI3rfrBI76yp0IJBBBBsQRYgjeCOBqe4Mf4M9CutcMF7BrverICiivL0CC1e2ryvbUDPa8vSSa5DGKTYHaPJAXP9K3NAHYmk07g0PiZPYw0va4EQ/vIPlUlh9RMU3tvDELcNqVgeVuiPM0BRA0lmAFzkKueH9HMf+rNK/MLsxqfAbXnUrhNTcJHYiBGI3NJeVu3akJNIdGYxzhzZNqQ7rRq0hv2IDUlh9XMXJ7OHZRzlZYx4XLeVanHEFFlAA5AWHgKXQOjPsN6PMQ37SaKPL7CtKb9rFR5GpXDejiAftHmlPG7hB4RgW8atlFA6IvA6r4WGxjgjDDcxUM/9bXbzqTC17RQAUUUUAFFFFABRRRQAUUUUAFVjW3VEYgGSKwmA7BIBwP3uR7j1WeigDHcKhUMrAgqSCCLEEHMEV0JrRtLaqw4httwytuLRtsFgNwbn27654fUnCJb6kORxkLSeTEigmjOTi0Bte5O4LdmP8ouaeQaLxEnsYaY9bKIx4yFa0TQugY8KrLFezNfO2XAAWAyAqSoCjPMPqRi39owxDrZpW7wAo/uNSWH9HY/1cRI3MRqsYv2kM3nVxooHRBYbUnBpb6kORxlZpT/AHk1MQYVEFkVVHJQFHgK60UDCiiigAooooAKKKKACiiigDygV7RQAUUUUAFFFFABRRRQAUUUUAFFFFABRRRQAUUUUAFFFFABRRRQAUUUUAFFFFABRRRQAUUUUAFFFFABRRRQAUUUUAFFFFA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5125" name="Picture 5" descr="C:\Users\Irochka\Desktop\завантаження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1"/>
            <a:ext cx="2357422" cy="17859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928669"/>
            <a:ext cx="82868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endParaRPr lang="uk-UA" sz="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  <a:defRPr/>
            </a:pPr>
            <a:endParaRPr lang="uk-UA" sz="800" dirty="0" smtClean="0">
              <a:cs typeface="Arial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3600" b="1" dirty="0">
                <a:solidFill>
                  <a:srgbClr val="C00000"/>
                </a:solidFill>
              </a:rPr>
              <a:t>Факторы, которые влияют на безопасность движения</a:t>
            </a:r>
            <a:r>
              <a:rPr lang="en-US" sz="4000" b="1" dirty="0">
                <a:solidFill>
                  <a:schemeClr val="bg1"/>
                </a:solidFill>
              </a:rPr>
              <a:t/>
            </a:r>
            <a:br>
              <a:rPr lang="en-US" sz="4000" b="1" dirty="0">
                <a:solidFill>
                  <a:schemeClr val="bg1"/>
                </a:solidFill>
              </a:rPr>
            </a:b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686800" cy="3528392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ru-RU" sz="3800" dirty="0" smtClean="0"/>
              <a:t>Предварительные</a:t>
            </a:r>
            <a:r>
              <a:rPr lang="ru-RU" sz="3800" dirty="0"/>
              <a:t>, периодические, ежесменные </a:t>
            </a:r>
            <a:r>
              <a:rPr lang="ru-RU" sz="3800" dirty="0" err="1"/>
              <a:t>предрейсовые</a:t>
            </a:r>
            <a:r>
              <a:rPr lang="ru-RU" sz="3800" dirty="0"/>
              <a:t> и </a:t>
            </a:r>
            <a:r>
              <a:rPr lang="ru-RU" sz="3800" dirty="0" err="1"/>
              <a:t>послерейсовые</a:t>
            </a:r>
            <a:r>
              <a:rPr lang="ru-RU" sz="3800" dirty="0"/>
              <a:t> </a:t>
            </a:r>
            <a:r>
              <a:rPr lang="ru-RU" sz="3800" dirty="0" smtClean="0"/>
              <a:t>осмотры</a:t>
            </a:r>
            <a:endParaRPr lang="ru-RU" sz="3800" i="1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endParaRPr lang="ru-RU" sz="38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3800" dirty="0" smtClean="0">
                <a:cs typeface="Arial" pitchFamily="34" charset="0"/>
              </a:rPr>
              <a:t>Организация работы водителей с действующим законодательством, режимом труда и отдыха</a:t>
            </a:r>
          </a:p>
          <a:p>
            <a:pPr>
              <a:buFont typeface="Wingdings" pitchFamily="2" charset="2"/>
              <a:buChar char="Ø"/>
              <a:defRPr/>
            </a:pPr>
            <a:endParaRPr lang="ru-RU" sz="3800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3800" dirty="0" smtClean="0">
                <a:cs typeface="Arial" pitchFamily="34" charset="0"/>
              </a:rPr>
              <a:t>Проведение мероприятий, направленных на снижение напряженности и утомляемости водителей</a:t>
            </a:r>
            <a:endParaRPr lang="uk-UA" sz="3800" dirty="0" smtClean="0">
              <a:cs typeface="Arial" pitchFamily="34" charset="0"/>
            </a:endParaRPr>
          </a:p>
          <a:p>
            <a:pPr>
              <a:buNone/>
              <a:defRPr/>
            </a:pPr>
            <a:endParaRPr lang="uk-UA" sz="3800" dirty="0" smtClean="0">
              <a:cs typeface="Arial" pitchFamily="34" charset="0"/>
            </a:endParaRPr>
          </a:p>
          <a:p>
            <a:pPr marL="514350" indent="-51435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941168"/>
            <a:ext cx="3339456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580996" y="4929198"/>
            <a:ext cx="5205450" cy="164307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lvl="0" indent="449263" algn="just">
              <a:lnSpc>
                <a:spcPct val="90000"/>
              </a:lnSpc>
              <a:spcBef>
                <a:spcPct val="20000"/>
              </a:spcBef>
              <a:tabLst>
                <a:tab pos="0" algn="l"/>
              </a:tabLst>
            </a:pPr>
            <a:endParaRPr kumimoji="0" lang="uk-UA" sz="2200" b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  <a:p>
            <a:r>
              <a:rPr lang="ru-RU" sz="2200" dirty="0"/>
              <a:t>20 августа в 4:25 на автодороге Стрый - Тернополь - Кировоград - Знаменка вблизи с. </a:t>
            </a:r>
            <a:r>
              <a:rPr lang="ru-RU" sz="2200" dirty="0" err="1"/>
              <a:t>Порохня</a:t>
            </a:r>
            <a:r>
              <a:rPr lang="ru-RU" sz="2200" dirty="0"/>
              <a:t> водитель грузового автомобиля МАЗ выехал на полосу встречного движения, где допустил столкновение с микроавтобусом </a:t>
            </a:r>
            <a:r>
              <a:rPr lang="ru-RU" sz="2200" dirty="0" err="1"/>
              <a:t>Volkswagen</a:t>
            </a:r>
            <a:r>
              <a:rPr lang="ru-RU" sz="2200" dirty="0"/>
              <a:t> LT-35, который двигался во встречном направлении.</a:t>
            </a:r>
          </a:p>
          <a:p>
            <a:r>
              <a:rPr lang="ru-RU" sz="2200" dirty="0"/>
              <a:t>В аварии погибли девять человек.</a:t>
            </a:r>
          </a:p>
          <a:p>
            <a:endParaRPr lang="ru-RU" sz="2200" dirty="0"/>
          </a:p>
          <a:p>
            <a:r>
              <a:rPr lang="ru-RU" sz="2200" dirty="0"/>
              <a:t>Регламентная выплата - 350 000,00 грн</a:t>
            </a:r>
            <a:r>
              <a:rPr lang="ru-RU" sz="2200" dirty="0" smtClean="0"/>
              <a:t>.</a:t>
            </a:r>
            <a:endParaRPr kumimoji="0" lang="uk-UA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Segoe UI" pitchFamily="34" charset="0"/>
              <a:cs typeface="Segoe U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4653</TotalTime>
  <Words>620</Words>
  <Application>Microsoft Office PowerPoint</Application>
  <PresentationFormat>Экран (4:3)</PresentationFormat>
  <Paragraphs>128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Факторы, которые влияют на безопасность движения  Ялта - 2013</vt:lpstr>
      <vt:lpstr>Слайд 2</vt:lpstr>
      <vt:lpstr>Слайд 3</vt:lpstr>
      <vt:lpstr>Количество страховых случаев по договорам добровольного комплексного страхования путешествующих за границу (Driver) 01.09.2010г. – 01.09.2013г.  163</vt:lpstr>
      <vt:lpstr>Структура страховых случаев и выплат по договорам добровольного комплексного страхования путешествующих за границу (Driver)  01.09.2010г. – 01.09.2013г.   </vt:lpstr>
      <vt:lpstr> Закон Украины «О дорожном движении»: Раздел VIII. Медицинское обеспечение безопасности дорожного движения </vt:lpstr>
      <vt:lpstr>Слайд 7</vt:lpstr>
      <vt:lpstr>Слайд 8</vt:lpstr>
      <vt:lpstr>Факторы, которые влияют на безопасность движения </vt:lpstr>
      <vt:lpstr>Факторы, которые влияют на безопасность движения </vt:lpstr>
      <vt:lpstr>Факторы, которые влияют на безопасность движения </vt:lpstr>
      <vt:lpstr> Для улучшения ситуации необходимо: </vt:lpstr>
      <vt:lpstr> Для улучшения ситуации необходимо: </vt:lpstr>
      <vt:lpstr>Слайд 14</vt:lpstr>
      <vt:lpstr>Слайд 15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Шевчишина</dc:creator>
  <cp:lastModifiedBy>Irochka</cp:lastModifiedBy>
  <cp:revision>158</cp:revision>
  <dcterms:created xsi:type="dcterms:W3CDTF">2012-11-29T14:45:18Z</dcterms:created>
  <dcterms:modified xsi:type="dcterms:W3CDTF">2013-09-02T09:09:16Z</dcterms:modified>
</cp:coreProperties>
</file>